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 r:id="rId2"/>
    <p:sldId id="277" r:id="rId3"/>
    <p:sldId id="257" r:id="rId4"/>
    <p:sldId id="258" r:id="rId5"/>
    <p:sldId id="259" r:id="rId6"/>
    <p:sldId id="260" r:id="rId7"/>
    <p:sldId id="292" r:id="rId8"/>
    <p:sldId id="261" r:id="rId9"/>
    <p:sldId id="262" r:id="rId10"/>
    <p:sldId id="263" r:id="rId11"/>
    <p:sldId id="264" r:id="rId12"/>
    <p:sldId id="265" r:id="rId13"/>
    <p:sldId id="266" r:id="rId14"/>
    <p:sldId id="267" r:id="rId15"/>
    <p:sldId id="270" r:id="rId16"/>
    <p:sldId id="269" r:id="rId17"/>
    <p:sldId id="271" r:id="rId18"/>
    <p:sldId id="291" r:id="rId19"/>
    <p:sldId id="272" r:id="rId20"/>
    <p:sldId id="275" r:id="rId21"/>
    <p:sldId id="284" r:id="rId22"/>
    <p:sldId id="289" r:id="rId23"/>
    <p:sldId id="285" r:id="rId24"/>
    <p:sldId id="286" r:id="rId25"/>
    <p:sldId id="278" r:id="rId26"/>
    <p:sldId id="274" r:id="rId27"/>
    <p:sldId id="290" r:id="rId28"/>
    <p:sldId id="283" r:id="rId29"/>
    <p:sldId id="287" r:id="rId30"/>
    <p:sldId id="28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16" autoAdjust="0"/>
    <p:restoredTop sz="94162" autoAdjust="0"/>
  </p:normalViewPr>
  <p:slideViewPr>
    <p:cSldViewPr snapToGrid="0">
      <p:cViewPr>
        <p:scale>
          <a:sx n="107" d="100"/>
          <a:sy n="107" d="100"/>
        </p:scale>
        <p:origin x="-302" y="-2285"/>
      </p:cViewPr>
      <p:guideLst/>
    </p:cSldViewPr>
  </p:slideViewPr>
  <p:outlineViewPr>
    <p:cViewPr>
      <p:scale>
        <a:sx n="33" d="100"/>
        <a:sy n="33" d="100"/>
      </p:scale>
      <p:origin x="0" y="-1344"/>
    </p:cViewPr>
  </p:outlineViewPr>
  <p:notesTextViewPr>
    <p:cViewPr>
      <p:scale>
        <a:sx n="1" d="1"/>
        <a:sy n="1" d="1"/>
      </p:scale>
      <p:origin x="0" y="0"/>
    </p:cViewPr>
  </p:notesTextViewPr>
  <p:sorterViewPr>
    <p:cViewPr>
      <p:scale>
        <a:sx n="100" d="100"/>
        <a:sy n="100" d="100"/>
      </p:scale>
      <p:origin x="0" y="-3894"/>
    </p:cViewPr>
  </p:sorterViewPr>
  <p:notesViewPr>
    <p:cSldViewPr snapToGrid="0">
      <p:cViewPr varScale="1">
        <p:scale>
          <a:sx n="51" d="100"/>
          <a:sy n="51" d="100"/>
        </p:scale>
        <p:origin x="2886"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28A41-F964-4B8E-A21C-5C949898AD1B}" type="datetimeFigureOut">
              <a:rPr lang="en-US" smtClean="0"/>
              <a:t>1/23/2024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09FF4F-CB92-44BF-89C8-F29C005FBB1F}" type="slidenum">
              <a:rPr lang="en-US" smtClean="0"/>
              <a:t>‹#›</a:t>
            </a:fld>
            <a:endParaRPr lang="en-US"/>
          </a:p>
        </p:txBody>
      </p:sp>
    </p:spTree>
    <p:extLst>
      <p:ext uri="{BB962C8B-B14F-4D97-AF65-F5344CB8AC3E}">
        <p14:creationId xmlns:p14="http://schemas.microsoft.com/office/powerpoint/2010/main" val="1285810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09FF4F-CB92-44BF-89C8-F29C005FBB1F}" type="slidenum">
              <a:rPr lang="en-US" smtClean="0"/>
              <a:t>1</a:t>
            </a:fld>
            <a:endParaRPr lang="en-US"/>
          </a:p>
        </p:txBody>
      </p:sp>
    </p:spTree>
    <p:extLst>
      <p:ext uri="{BB962C8B-B14F-4D97-AF65-F5344CB8AC3E}">
        <p14:creationId xmlns:p14="http://schemas.microsoft.com/office/powerpoint/2010/main" val="354292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09FF4F-CB92-44BF-89C8-F29C005FBB1F}" type="slidenum">
              <a:rPr lang="en-US" smtClean="0"/>
              <a:t>3</a:t>
            </a:fld>
            <a:endParaRPr lang="en-US"/>
          </a:p>
        </p:txBody>
      </p:sp>
    </p:spTree>
    <p:extLst>
      <p:ext uri="{BB962C8B-B14F-4D97-AF65-F5344CB8AC3E}">
        <p14:creationId xmlns:p14="http://schemas.microsoft.com/office/powerpoint/2010/main" val="1509354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709FF4F-CB92-44BF-89C8-F29C005FBB1F}" type="slidenum">
              <a:rPr lang="en-US" smtClean="0"/>
              <a:t>18</a:t>
            </a:fld>
            <a:endParaRPr lang="en-US"/>
          </a:p>
        </p:txBody>
      </p:sp>
    </p:spTree>
    <p:extLst>
      <p:ext uri="{BB962C8B-B14F-4D97-AF65-F5344CB8AC3E}">
        <p14:creationId xmlns:p14="http://schemas.microsoft.com/office/powerpoint/2010/main" val="2980474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09FF4F-CB92-44BF-89C8-F29C005FBB1F}" type="slidenum">
              <a:rPr lang="en-US" smtClean="0"/>
              <a:t>27</a:t>
            </a:fld>
            <a:endParaRPr lang="en-US"/>
          </a:p>
        </p:txBody>
      </p:sp>
    </p:spTree>
    <p:extLst>
      <p:ext uri="{BB962C8B-B14F-4D97-AF65-F5344CB8AC3E}">
        <p14:creationId xmlns:p14="http://schemas.microsoft.com/office/powerpoint/2010/main" val="4237115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09FF4F-CB92-44BF-89C8-F29C005FBB1F}" type="slidenum">
              <a:rPr lang="en-US" smtClean="0"/>
              <a:t>28</a:t>
            </a:fld>
            <a:endParaRPr lang="en-US"/>
          </a:p>
        </p:txBody>
      </p:sp>
    </p:spTree>
    <p:extLst>
      <p:ext uri="{BB962C8B-B14F-4D97-AF65-F5344CB8AC3E}">
        <p14:creationId xmlns:p14="http://schemas.microsoft.com/office/powerpoint/2010/main" val="1752101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90BB0C-AFE3-4BCA-A40B-FC176181C560}" type="datetime1">
              <a:rPr lang="en-US" smtClean="0"/>
              <a:t>1/23/2024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726937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40F0B7-ADEE-4ED6-9630-21172B68FDCC}"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819241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911B6F-9C3D-425B-8BDF-17ACCA285F85}"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20908751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BF32CC-6950-4BBF-A0A5-CCBF16426F38}"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3494130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44CF32-F74A-4928-A9E0-21922D1BF1BF}"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31346231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0B929F-0C2B-477D-8D23-B0011E0423DE}"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4091727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89605-624A-4F14-BD7D-1D9A21BE38C5}"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3767283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09ECDA-0094-4B58-85A8-D6ABCB12A103}"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29479355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EF24C7-A546-4D3B-80BE-D75DDB48EE3E}"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4109080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FB850A-3C8F-483E-A87D-3B43D1E97B58}"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62633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41F4FE-B55C-4FB7-9EC1-6C71F70688B5}" type="datetime1">
              <a:rPr lang="en-US" smtClean="0"/>
              <a:t>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2892973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EDD215A-A0EF-4DBF-813E-73240CC7B581}"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740742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2BEDFC-3809-4068-8934-8E411A6AE90D}" type="datetime1">
              <a:rPr lang="en-US" smtClean="0"/>
              <a:t>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426990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291563-C53E-429E-A55D-FEB74CBF3984}" type="datetime1">
              <a:rPr lang="en-US" smtClean="0"/>
              <a:t>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2935228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2B879B-DEF6-41EB-B266-2FD7E24AC556}" type="datetime1">
              <a:rPr lang="en-US" smtClean="0"/>
              <a:t>1/23/2024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843166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0EDE11-B3DD-42B9-A1FC-C9218936E322}"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1689699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600E8B-CFF1-4263-ACC9-E6860F656571}" type="datetime1">
              <a:rPr lang="en-US" smtClean="0"/>
              <a:t>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7B8353-B497-4507-B4C1-586B48F14D44}" type="slidenum">
              <a:rPr lang="en-US" smtClean="0"/>
              <a:t>‹#›</a:t>
            </a:fld>
            <a:endParaRPr lang="en-US" dirty="0"/>
          </a:p>
        </p:txBody>
      </p:sp>
    </p:spTree>
    <p:extLst>
      <p:ext uri="{BB962C8B-B14F-4D97-AF65-F5344CB8AC3E}">
        <p14:creationId xmlns:p14="http://schemas.microsoft.com/office/powerpoint/2010/main" val="3815896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31C7040-9688-4E5B-8440-359D2BD4F024}" type="datetime1">
              <a:rPr lang="en-US" smtClean="0"/>
              <a:t>1/23/2024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A7B8353-B497-4507-B4C1-586B48F14D44}" type="slidenum">
              <a:rPr lang="en-US" smtClean="0"/>
              <a:t>‹#›</a:t>
            </a:fld>
            <a:endParaRPr lang="en-US" dirty="0"/>
          </a:p>
        </p:txBody>
      </p:sp>
    </p:spTree>
    <p:extLst>
      <p:ext uri="{BB962C8B-B14F-4D97-AF65-F5344CB8AC3E}">
        <p14:creationId xmlns:p14="http://schemas.microsoft.com/office/powerpoint/2010/main" val="23372054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media.washtimes.com/media/image/2016/10/06/106_2016_1084782898201.jpg"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28107" y="2165881"/>
            <a:ext cx="8574622" cy="3734857"/>
          </a:xfrm>
        </p:spPr>
        <p:txBody>
          <a:bodyPr>
            <a:normAutofit fontScale="90000"/>
          </a:bodyPr>
          <a:lstStyle/>
          <a:p>
            <a:pPr algn="ctr"/>
            <a:r>
              <a:rPr lang="en-US" sz="6700" b="1" dirty="0">
                <a:latin typeface="Calibri" panose="020F0502020204030204" pitchFamily="34" charset="0"/>
                <a:cs typeface="Calibri" panose="020F0502020204030204" pitchFamily="34" charset="0"/>
              </a:rPr>
              <a:t>THE PROFESSIONAL</a:t>
            </a:r>
            <a:br>
              <a:rPr lang="en-US" sz="3200" dirty="0">
                <a:latin typeface="Calibri" panose="020F0502020204030204" pitchFamily="34" charset="0"/>
                <a:cs typeface="Calibri" panose="020F0502020204030204" pitchFamily="34" charset="0"/>
              </a:rPr>
            </a:br>
            <a:br>
              <a:rPr lang="en-US" sz="3200" dirty="0">
                <a:latin typeface="Calibri" panose="020F0502020204030204" pitchFamily="34" charset="0"/>
                <a:cs typeface="Calibri" panose="020F0502020204030204" pitchFamily="34" charset="0"/>
              </a:rPr>
            </a:br>
            <a:br>
              <a:rPr lang="en-US" sz="3200" dirty="0">
                <a:latin typeface="Calibri" panose="020F0502020204030204" pitchFamily="34" charset="0"/>
                <a:cs typeface="Calibri" panose="020F0502020204030204" pitchFamily="34" charset="0"/>
              </a:rPr>
            </a:br>
            <a:br>
              <a:rPr lang="en-US" sz="3200" dirty="0">
                <a:latin typeface="Calibri" panose="020F0502020204030204" pitchFamily="34" charset="0"/>
                <a:cs typeface="Calibri" panose="020F0502020204030204" pitchFamily="34" charset="0"/>
              </a:rPr>
            </a:br>
            <a:br>
              <a:rPr lang="en-US" sz="3200" dirty="0">
                <a:latin typeface="Calibri" panose="020F0502020204030204" pitchFamily="34" charset="0"/>
                <a:cs typeface="Calibri" panose="020F0502020204030204" pitchFamily="34" charset="0"/>
              </a:rPr>
            </a:br>
            <a:r>
              <a:rPr lang="en-US" sz="3200" b="1" dirty="0"/>
              <a:t>THE KOTHELAWELA DEFENCE UNIVERSITY</a:t>
            </a:r>
            <a:br>
              <a:rPr lang="en-US" sz="3200" b="1"/>
            </a:br>
            <a:r>
              <a:rPr lang="en-US" sz="3200" b="1"/>
              <a:t>25</a:t>
            </a:r>
            <a:r>
              <a:rPr lang="en-US" sz="3200" b="1" baseline="30000"/>
              <a:t>th</a:t>
            </a:r>
            <a:r>
              <a:rPr lang="en-US" sz="3200" b="1"/>
              <a:t> January 2024</a:t>
            </a:r>
            <a:endParaRPr lang="en-US" sz="3200" dirty="0">
              <a:latin typeface="Calibri" panose="020F0502020204030204" pitchFamily="34" charset="0"/>
              <a:cs typeface="Calibri" panose="020F0502020204030204" pitchFamily="34" charset="0"/>
            </a:endParaRPr>
          </a:p>
        </p:txBody>
      </p:sp>
      <p:sp>
        <p:nvSpPr>
          <p:cNvPr id="3" name="Subtitle 2"/>
          <p:cNvSpPr>
            <a:spLocks noGrp="1"/>
          </p:cNvSpPr>
          <p:nvPr>
            <p:ph type="subTitle" idx="1"/>
          </p:nvPr>
        </p:nvSpPr>
        <p:spPr>
          <a:xfrm>
            <a:off x="2928401" y="142876"/>
            <a:ext cx="8174035" cy="1388534"/>
          </a:xfrm>
        </p:spPr>
        <p:txBody>
          <a:bodyPr>
            <a:normAutofit/>
          </a:bodyPr>
          <a:lstStyle/>
          <a:p>
            <a:pPr algn="l"/>
            <a:endParaRPr lang="en-US" dirty="0"/>
          </a:p>
          <a:p>
            <a:pPr algn="ctr"/>
            <a:r>
              <a:rPr lang="en-US" sz="3600" b="1" dirty="0"/>
              <a:t> PROFESSIONAL ETHICS - </a:t>
            </a:r>
            <a:r>
              <a:rPr lang="en-US" sz="3600" b="1" dirty="0">
                <a:latin typeface="Calibri" panose="020F0502020204030204" pitchFamily="34" charset="0"/>
                <a:cs typeface="Calibri" panose="020F0502020204030204" pitchFamily="34" charset="0"/>
              </a:rPr>
              <a:t>CE 3142 </a:t>
            </a:r>
            <a:endParaRPr lang="en-US" sz="3600" b="1" dirty="0"/>
          </a:p>
        </p:txBody>
      </p:sp>
      <p:sp>
        <p:nvSpPr>
          <p:cNvPr id="4" name="Slide Number Placeholder 3">
            <a:extLst>
              <a:ext uri="{FF2B5EF4-FFF2-40B4-BE49-F238E27FC236}">
                <a16:creationId xmlns:a16="http://schemas.microsoft.com/office/drawing/2014/main" id="{2840F72E-6EEF-4C86-8828-85F94E72946C}"/>
              </a:ext>
            </a:extLst>
          </p:cNvPr>
          <p:cNvSpPr>
            <a:spLocks noGrp="1"/>
          </p:cNvSpPr>
          <p:nvPr>
            <p:ph type="sldNum" sz="quarter" idx="12"/>
          </p:nvPr>
        </p:nvSpPr>
        <p:spPr/>
        <p:txBody>
          <a:bodyPr/>
          <a:lstStyle/>
          <a:p>
            <a:fld id="{2A7B8353-B497-4507-B4C1-586B48F14D44}" type="slidenum">
              <a:rPr lang="en-US" smtClean="0"/>
              <a:t>1</a:t>
            </a:fld>
            <a:endParaRPr lang="en-US" dirty="0"/>
          </a:p>
        </p:txBody>
      </p:sp>
    </p:spTree>
    <p:extLst>
      <p:ext uri="{BB962C8B-B14F-4D97-AF65-F5344CB8AC3E}">
        <p14:creationId xmlns:p14="http://schemas.microsoft.com/office/powerpoint/2010/main" val="3408087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416860"/>
            <a:ext cx="10018713" cy="712694"/>
          </a:xfrm>
        </p:spPr>
        <p:txBody>
          <a:bodyPr/>
          <a:lstStyle/>
          <a:p>
            <a:r>
              <a:rPr lang="en-US" b="1" dirty="0"/>
              <a:t>ENGINEERING AND PROFESSIONALISM</a:t>
            </a:r>
          </a:p>
        </p:txBody>
      </p:sp>
      <p:sp>
        <p:nvSpPr>
          <p:cNvPr id="3" name="Content Placeholder 2"/>
          <p:cNvSpPr>
            <a:spLocks noGrp="1"/>
          </p:cNvSpPr>
          <p:nvPr>
            <p:ph idx="1"/>
          </p:nvPr>
        </p:nvSpPr>
        <p:spPr>
          <a:xfrm>
            <a:off x="1484310" y="1358153"/>
            <a:ext cx="10018713" cy="5311588"/>
          </a:xfrm>
        </p:spPr>
        <p:txBody>
          <a:bodyPr/>
          <a:lstStyle/>
          <a:p>
            <a:r>
              <a:rPr lang="en-US" dirty="0"/>
              <a:t>Engineering is a group activity, which requires special knowledge, skill and judgement</a:t>
            </a:r>
          </a:p>
          <a:p>
            <a:r>
              <a:rPr lang="en-US" dirty="0"/>
              <a:t>It is an occupation by which engineers earn their living, and it is entered into voluntarily</a:t>
            </a:r>
          </a:p>
          <a:p>
            <a:r>
              <a:rPr lang="en-US" dirty="0"/>
              <a:t>Engineering serves a morally good end, namely the production of technology for the benefit of mankind, and there is no reason why morally permissible means to that end cannot be used.</a:t>
            </a:r>
          </a:p>
          <a:p>
            <a:r>
              <a:rPr lang="en-US" dirty="0"/>
              <a:t>Engineers have a special obligation to society, which is the protection of the health, safety and welfare of the public, as this may be affected by technology  </a:t>
            </a:r>
          </a:p>
          <a:p>
            <a:pPr marL="0" indent="0">
              <a:buNone/>
            </a:pPr>
            <a:r>
              <a:rPr lang="en-US" b="1" dirty="0">
                <a:solidFill>
                  <a:srgbClr val="0000FF"/>
                </a:solidFill>
              </a:rPr>
              <a:t>HENCE ENGINEERS HAVE FULL PROFESSIONAL STATUS !!!</a:t>
            </a:r>
          </a:p>
        </p:txBody>
      </p:sp>
      <p:sp>
        <p:nvSpPr>
          <p:cNvPr id="4" name="Slide Number Placeholder 3">
            <a:extLst>
              <a:ext uri="{FF2B5EF4-FFF2-40B4-BE49-F238E27FC236}">
                <a16:creationId xmlns:a16="http://schemas.microsoft.com/office/drawing/2014/main" id="{E10BB6B9-3BA6-4C9F-B25D-033D728F0F4D}"/>
              </a:ext>
            </a:extLst>
          </p:cNvPr>
          <p:cNvSpPr>
            <a:spLocks noGrp="1"/>
          </p:cNvSpPr>
          <p:nvPr>
            <p:ph type="sldNum" sz="quarter" idx="12"/>
          </p:nvPr>
        </p:nvSpPr>
        <p:spPr/>
        <p:txBody>
          <a:bodyPr/>
          <a:lstStyle/>
          <a:p>
            <a:fld id="{2A7B8353-B497-4507-B4C1-586B48F14D44}" type="slidenum">
              <a:rPr lang="en-US" smtClean="0"/>
              <a:t>10</a:t>
            </a:fld>
            <a:endParaRPr lang="en-US" dirty="0"/>
          </a:p>
        </p:txBody>
      </p:sp>
    </p:spTree>
    <p:extLst>
      <p:ext uri="{BB962C8B-B14F-4D97-AF65-F5344CB8AC3E}">
        <p14:creationId xmlns:p14="http://schemas.microsoft.com/office/powerpoint/2010/main" val="1969845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471489"/>
            <a:ext cx="10018713" cy="928688"/>
          </a:xfrm>
        </p:spPr>
        <p:txBody>
          <a:bodyPr/>
          <a:lstStyle/>
          <a:p>
            <a:r>
              <a:rPr lang="en-US" b="1" dirty="0"/>
              <a:t>MODELS OF PROFESSIONALISM</a:t>
            </a:r>
          </a:p>
        </p:txBody>
      </p:sp>
      <p:sp>
        <p:nvSpPr>
          <p:cNvPr id="3" name="Content Placeholder 2"/>
          <p:cNvSpPr>
            <a:spLocks noGrp="1"/>
          </p:cNvSpPr>
          <p:nvPr>
            <p:ph idx="1"/>
          </p:nvPr>
        </p:nvSpPr>
        <p:spPr>
          <a:xfrm>
            <a:off x="1484310" y="1400177"/>
            <a:ext cx="10018713" cy="4714873"/>
          </a:xfrm>
        </p:spPr>
        <p:txBody>
          <a:bodyPr>
            <a:normAutofit/>
          </a:bodyPr>
          <a:lstStyle/>
          <a:p>
            <a:r>
              <a:rPr lang="en-US" sz="2800" dirty="0"/>
              <a:t>The importance of ethical concepts in professionalism can be also shown through the two models of the Professional</a:t>
            </a:r>
          </a:p>
          <a:p>
            <a:pPr marL="457200" indent="-457200">
              <a:buAutoNum type="arabicPeriod"/>
            </a:pPr>
            <a:r>
              <a:rPr lang="en-US" sz="2800" dirty="0"/>
              <a:t>The Business Model</a:t>
            </a:r>
          </a:p>
          <a:p>
            <a:pPr marL="457200" indent="-457200">
              <a:buAutoNum type="arabicPeriod"/>
            </a:pPr>
            <a:r>
              <a:rPr lang="en-US" sz="2800" dirty="0"/>
              <a:t>The Professional Model </a:t>
            </a:r>
          </a:p>
          <a:p>
            <a:pPr marL="457200" indent="-457200">
              <a:buAutoNum type="arabicPeriod"/>
            </a:pPr>
            <a:endParaRPr lang="en-US" sz="2800" dirty="0"/>
          </a:p>
          <a:p>
            <a:pPr marL="457200" indent="-457200">
              <a:buAutoNum type="arabicPeriod"/>
            </a:pPr>
            <a:endParaRPr lang="en-US" sz="2800" dirty="0"/>
          </a:p>
          <a:p>
            <a:pPr marL="0" indent="0">
              <a:buNone/>
            </a:pPr>
            <a:endParaRPr lang="en-US" sz="2800" dirty="0"/>
          </a:p>
        </p:txBody>
      </p:sp>
      <p:sp>
        <p:nvSpPr>
          <p:cNvPr id="4" name="Slide Number Placeholder 3">
            <a:extLst>
              <a:ext uri="{FF2B5EF4-FFF2-40B4-BE49-F238E27FC236}">
                <a16:creationId xmlns:a16="http://schemas.microsoft.com/office/drawing/2014/main" id="{C3EFA7D3-4A11-4322-9EF4-9D34D9B2FA87}"/>
              </a:ext>
            </a:extLst>
          </p:cNvPr>
          <p:cNvSpPr>
            <a:spLocks noGrp="1"/>
          </p:cNvSpPr>
          <p:nvPr>
            <p:ph type="sldNum" sz="quarter" idx="12"/>
          </p:nvPr>
        </p:nvSpPr>
        <p:spPr/>
        <p:txBody>
          <a:bodyPr/>
          <a:lstStyle/>
          <a:p>
            <a:fld id="{2A7B8353-B497-4507-B4C1-586B48F14D44}" type="slidenum">
              <a:rPr lang="en-US" smtClean="0"/>
              <a:t>11</a:t>
            </a:fld>
            <a:endParaRPr lang="en-US" dirty="0"/>
          </a:p>
        </p:txBody>
      </p:sp>
    </p:spTree>
    <p:extLst>
      <p:ext uri="{BB962C8B-B14F-4D97-AF65-F5344CB8AC3E}">
        <p14:creationId xmlns:p14="http://schemas.microsoft.com/office/powerpoint/2010/main" val="264144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371475"/>
            <a:ext cx="10018713" cy="771526"/>
          </a:xfrm>
        </p:spPr>
        <p:txBody>
          <a:bodyPr>
            <a:normAutofit/>
          </a:bodyPr>
          <a:lstStyle/>
          <a:p>
            <a:r>
              <a:rPr lang="en-US" b="1" dirty="0"/>
              <a:t>MODELS OF PROFESSIONALISM</a:t>
            </a:r>
          </a:p>
        </p:txBody>
      </p:sp>
      <p:sp>
        <p:nvSpPr>
          <p:cNvPr id="3" name="Content Placeholder 2"/>
          <p:cNvSpPr>
            <a:spLocks noGrp="1"/>
          </p:cNvSpPr>
          <p:nvPr>
            <p:ph idx="1"/>
          </p:nvPr>
        </p:nvSpPr>
        <p:spPr>
          <a:xfrm>
            <a:off x="1484310" y="1457325"/>
            <a:ext cx="10018713" cy="4972050"/>
          </a:xfrm>
        </p:spPr>
        <p:txBody>
          <a:bodyPr/>
          <a:lstStyle/>
          <a:p>
            <a:r>
              <a:rPr lang="en-US" b="1" dirty="0">
                <a:solidFill>
                  <a:srgbClr val="0000FF"/>
                </a:solidFill>
              </a:rPr>
              <a:t>BUSINESS MODEL</a:t>
            </a:r>
          </a:p>
          <a:p>
            <a:r>
              <a:rPr lang="en-US" dirty="0"/>
              <a:t>Here the primary motive is to make profits within the boundaries of the law</a:t>
            </a:r>
          </a:p>
          <a:p>
            <a:r>
              <a:rPr lang="en-US" dirty="0"/>
              <a:t>A profession, like any other business, sells a service / product for profit, constrained by legal requirements</a:t>
            </a:r>
          </a:p>
          <a:p>
            <a:r>
              <a:rPr lang="en-US" dirty="0"/>
              <a:t>Advantage is taken in that they have expertise needed by the ordinary citizen</a:t>
            </a:r>
          </a:p>
          <a:p>
            <a:r>
              <a:rPr lang="en-US" dirty="0"/>
              <a:t>They would profess self-regulation to avoid close governmental supervision</a:t>
            </a:r>
          </a:p>
          <a:p>
            <a:r>
              <a:rPr lang="en-US" dirty="0"/>
              <a:t>The difference between the professional adopting the “Business Model” and other occupations such as sales or manufacturing, is that the latter sell a tangible product, while the professional seek profit by selling their expertise </a:t>
            </a:r>
          </a:p>
          <a:p>
            <a:endParaRPr lang="en-US" dirty="0"/>
          </a:p>
        </p:txBody>
      </p:sp>
      <p:sp>
        <p:nvSpPr>
          <p:cNvPr id="4" name="Slide Number Placeholder 3">
            <a:extLst>
              <a:ext uri="{FF2B5EF4-FFF2-40B4-BE49-F238E27FC236}">
                <a16:creationId xmlns:a16="http://schemas.microsoft.com/office/drawing/2014/main" id="{FE57D9B9-4B50-450F-ACB1-C0857A2E4B75}"/>
              </a:ext>
            </a:extLst>
          </p:cNvPr>
          <p:cNvSpPr>
            <a:spLocks noGrp="1"/>
          </p:cNvSpPr>
          <p:nvPr>
            <p:ph type="sldNum" sz="quarter" idx="12"/>
          </p:nvPr>
        </p:nvSpPr>
        <p:spPr/>
        <p:txBody>
          <a:bodyPr/>
          <a:lstStyle/>
          <a:p>
            <a:fld id="{2A7B8353-B497-4507-B4C1-586B48F14D44}" type="slidenum">
              <a:rPr lang="en-US" smtClean="0"/>
              <a:t>12</a:t>
            </a:fld>
            <a:endParaRPr lang="en-US" dirty="0"/>
          </a:p>
        </p:txBody>
      </p:sp>
    </p:spTree>
    <p:extLst>
      <p:ext uri="{BB962C8B-B14F-4D97-AF65-F5344CB8AC3E}">
        <p14:creationId xmlns:p14="http://schemas.microsoft.com/office/powerpoint/2010/main" val="1152650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228600"/>
            <a:ext cx="10018713" cy="671513"/>
          </a:xfrm>
        </p:spPr>
        <p:txBody>
          <a:bodyPr>
            <a:noAutofit/>
          </a:bodyPr>
          <a:lstStyle/>
          <a:p>
            <a:r>
              <a:rPr lang="en-US" b="1" dirty="0"/>
              <a:t>MODELS OF PROFESSIONALISM</a:t>
            </a:r>
          </a:p>
        </p:txBody>
      </p:sp>
      <p:sp>
        <p:nvSpPr>
          <p:cNvPr id="3" name="Content Placeholder 2"/>
          <p:cNvSpPr>
            <a:spLocks noGrp="1"/>
          </p:cNvSpPr>
          <p:nvPr>
            <p:ph idx="1"/>
          </p:nvPr>
        </p:nvSpPr>
        <p:spPr>
          <a:xfrm>
            <a:off x="1484310" y="1014413"/>
            <a:ext cx="10018713" cy="5676899"/>
          </a:xfrm>
        </p:spPr>
        <p:txBody>
          <a:bodyPr>
            <a:normAutofit/>
          </a:bodyPr>
          <a:lstStyle/>
          <a:p>
            <a:r>
              <a:rPr lang="en-US" b="1" dirty="0">
                <a:solidFill>
                  <a:srgbClr val="0000FF"/>
                </a:solidFill>
              </a:rPr>
              <a:t>PROFESSIONAL MODEL</a:t>
            </a:r>
          </a:p>
          <a:p>
            <a:r>
              <a:rPr lang="en-US" dirty="0"/>
              <a:t>The critical concept here is that professionals are trusted by the public</a:t>
            </a:r>
          </a:p>
          <a:p>
            <a:r>
              <a:rPr lang="en-US" dirty="0"/>
              <a:t>Professionals agree to regulate their practice to promote public good</a:t>
            </a:r>
          </a:p>
          <a:p>
            <a:pPr lvl="1"/>
            <a:r>
              <a:rPr lang="en-US" dirty="0"/>
              <a:t>As in Engineering Codes of Ethics, </a:t>
            </a:r>
            <a:r>
              <a:rPr lang="en-US" b="1" dirty="0">
                <a:solidFill>
                  <a:srgbClr val="0000FF"/>
                </a:solidFill>
              </a:rPr>
              <a:t>“To hold paramount the safety, health and welfare of the public”</a:t>
            </a:r>
          </a:p>
          <a:p>
            <a:r>
              <a:rPr lang="en-US" dirty="0"/>
              <a:t>That is they agree to work in accordance with high standards of technical competence and ethical practice, so as not to take unfair advantage of the public</a:t>
            </a:r>
          </a:p>
          <a:p>
            <a:r>
              <a:rPr lang="en-US" dirty="0"/>
              <a:t>Professionals may seek control over the provision of services, in order to protect the public from incompetent practitioners</a:t>
            </a:r>
          </a:p>
          <a:p>
            <a:pPr marL="0" indent="0">
              <a:buNone/>
            </a:pPr>
            <a:r>
              <a:rPr lang="en-US" dirty="0"/>
              <a:t>.  </a:t>
            </a:r>
          </a:p>
        </p:txBody>
      </p:sp>
      <p:sp>
        <p:nvSpPr>
          <p:cNvPr id="4" name="Slide Number Placeholder 3">
            <a:extLst>
              <a:ext uri="{FF2B5EF4-FFF2-40B4-BE49-F238E27FC236}">
                <a16:creationId xmlns:a16="http://schemas.microsoft.com/office/drawing/2014/main" id="{F43EED8D-C07D-4E56-8CC7-144973778E4A}"/>
              </a:ext>
            </a:extLst>
          </p:cNvPr>
          <p:cNvSpPr>
            <a:spLocks noGrp="1"/>
          </p:cNvSpPr>
          <p:nvPr>
            <p:ph type="sldNum" sz="quarter" idx="12"/>
          </p:nvPr>
        </p:nvSpPr>
        <p:spPr/>
        <p:txBody>
          <a:bodyPr/>
          <a:lstStyle/>
          <a:p>
            <a:fld id="{2A7B8353-B497-4507-B4C1-586B48F14D44}" type="slidenum">
              <a:rPr lang="en-US" smtClean="0"/>
              <a:t>13</a:t>
            </a:fld>
            <a:endParaRPr lang="en-US" dirty="0"/>
          </a:p>
        </p:txBody>
      </p:sp>
    </p:spTree>
    <p:extLst>
      <p:ext uri="{BB962C8B-B14F-4D97-AF65-F5344CB8AC3E}">
        <p14:creationId xmlns:p14="http://schemas.microsoft.com/office/powerpoint/2010/main" val="2664439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300038"/>
            <a:ext cx="10018713" cy="1100137"/>
          </a:xfrm>
        </p:spPr>
        <p:txBody>
          <a:bodyPr/>
          <a:lstStyle/>
          <a:p>
            <a:r>
              <a:rPr lang="en-US" b="1" dirty="0"/>
              <a:t>MODELS OF PROFESSIONALISM</a:t>
            </a:r>
          </a:p>
        </p:txBody>
      </p:sp>
      <p:sp>
        <p:nvSpPr>
          <p:cNvPr id="3" name="Content Placeholder 2"/>
          <p:cNvSpPr>
            <a:spLocks noGrp="1"/>
          </p:cNvSpPr>
          <p:nvPr>
            <p:ph idx="1"/>
          </p:nvPr>
        </p:nvSpPr>
        <p:spPr>
          <a:xfrm>
            <a:off x="1484311" y="1200150"/>
            <a:ext cx="10018713" cy="5457825"/>
          </a:xfrm>
        </p:spPr>
        <p:txBody>
          <a:bodyPr>
            <a:normAutofit fontScale="85000" lnSpcReduction="10000"/>
          </a:bodyPr>
          <a:lstStyle/>
          <a:p>
            <a:r>
              <a:rPr lang="en-US" sz="3100" b="1" dirty="0">
                <a:solidFill>
                  <a:srgbClr val="0000FF"/>
                </a:solidFill>
              </a:rPr>
              <a:t>PROFESSIONL MODEL</a:t>
            </a:r>
          </a:p>
          <a:p>
            <a:r>
              <a:rPr lang="en-US" sz="3100" dirty="0"/>
              <a:t>In return professionals are accorded high social standing, better income and considerable autonomy</a:t>
            </a:r>
          </a:p>
          <a:p>
            <a:r>
              <a:rPr lang="en-US" sz="3100" dirty="0"/>
              <a:t>The public also pay for a large component of professional education</a:t>
            </a:r>
          </a:p>
          <a:p>
            <a:r>
              <a:rPr lang="en-US" sz="3100" dirty="0"/>
              <a:t>In reality most professionals are not so idealistic that they consider total dedication to the public cause. Neither are they so callous and self-interested that they think wholly in terms of profit</a:t>
            </a:r>
          </a:p>
          <a:p>
            <a:r>
              <a:rPr lang="en-US" sz="3100" dirty="0"/>
              <a:t>Nevertheless the notion of professionalism, requires that a professional adopts the “Professional Model”, where ethical commitment is paramount</a:t>
            </a:r>
          </a:p>
          <a:p>
            <a:r>
              <a:rPr lang="en-US" sz="3100" b="1" dirty="0">
                <a:solidFill>
                  <a:srgbClr val="FF0000"/>
                </a:solidFill>
              </a:rPr>
              <a:t>Hence the Ethical component is of central importance in engineering professionalism </a:t>
            </a:r>
          </a:p>
          <a:p>
            <a:endParaRPr lang="en-US" dirty="0"/>
          </a:p>
        </p:txBody>
      </p:sp>
      <p:sp>
        <p:nvSpPr>
          <p:cNvPr id="4" name="Slide Number Placeholder 3">
            <a:extLst>
              <a:ext uri="{FF2B5EF4-FFF2-40B4-BE49-F238E27FC236}">
                <a16:creationId xmlns:a16="http://schemas.microsoft.com/office/drawing/2014/main" id="{AD2ABDB3-4077-443D-8D05-95DEFB737ED7}"/>
              </a:ext>
            </a:extLst>
          </p:cNvPr>
          <p:cNvSpPr>
            <a:spLocks noGrp="1"/>
          </p:cNvSpPr>
          <p:nvPr>
            <p:ph type="sldNum" sz="quarter" idx="12"/>
          </p:nvPr>
        </p:nvSpPr>
        <p:spPr/>
        <p:txBody>
          <a:bodyPr/>
          <a:lstStyle/>
          <a:p>
            <a:fld id="{2A7B8353-B497-4507-B4C1-586B48F14D44}" type="slidenum">
              <a:rPr lang="en-US" smtClean="0"/>
              <a:t>14</a:t>
            </a:fld>
            <a:endParaRPr lang="en-US" dirty="0"/>
          </a:p>
        </p:txBody>
      </p:sp>
    </p:spTree>
    <p:extLst>
      <p:ext uri="{BB962C8B-B14F-4D97-AF65-F5344CB8AC3E}">
        <p14:creationId xmlns:p14="http://schemas.microsoft.com/office/powerpoint/2010/main" val="2905593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1000"/>
                                        <p:tgtEl>
                                          <p:spTgt spid="3">
                                            <p:txEl>
                                              <p:pRg st="5" end="5"/>
                                            </p:txEl>
                                          </p:spTgt>
                                        </p:tgtEl>
                                      </p:cBhvr>
                                    </p:animEffect>
                                    <p:anim calcmode="lin" valueType="num">
                                      <p:cBhvr>
                                        <p:cTn id="3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271465"/>
            <a:ext cx="10018713" cy="900110"/>
          </a:xfrm>
        </p:spPr>
        <p:txBody>
          <a:bodyPr/>
          <a:lstStyle/>
          <a:p>
            <a:r>
              <a:rPr lang="en-US" b="1" dirty="0"/>
              <a:t>PROFESSIONAL ETHICS</a:t>
            </a:r>
          </a:p>
        </p:txBody>
      </p:sp>
      <p:sp>
        <p:nvSpPr>
          <p:cNvPr id="3" name="Content Placeholder 2"/>
          <p:cNvSpPr>
            <a:spLocks noGrp="1"/>
          </p:cNvSpPr>
          <p:nvPr>
            <p:ph idx="1"/>
          </p:nvPr>
        </p:nvSpPr>
        <p:spPr>
          <a:xfrm>
            <a:off x="1484310" y="1171575"/>
            <a:ext cx="10018713" cy="5086350"/>
          </a:xfrm>
        </p:spPr>
        <p:txBody>
          <a:bodyPr>
            <a:normAutofit lnSpcReduction="10000"/>
          </a:bodyPr>
          <a:lstStyle/>
          <a:p>
            <a:r>
              <a:rPr lang="en-US" b="1" i="1" dirty="0">
                <a:solidFill>
                  <a:srgbClr val="0000FF"/>
                </a:solidFill>
              </a:rPr>
              <a:t>PROFESSIONAL ETHICS </a:t>
            </a:r>
            <a:r>
              <a:rPr lang="en-US" dirty="0"/>
              <a:t>is the set of standards adopted by professionals in conducting themselves as professionals</a:t>
            </a:r>
          </a:p>
          <a:p>
            <a:r>
              <a:rPr lang="en-US" dirty="0"/>
              <a:t>They have several important characteristics</a:t>
            </a:r>
          </a:p>
          <a:p>
            <a:pPr marL="457200" indent="-457200">
              <a:buAutoNum type="arabicPeriod"/>
            </a:pPr>
            <a:r>
              <a:rPr lang="en-US" dirty="0"/>
              <a:t>Professional ethics is usually stated in a formal code – Code of Ethics</a:t>
            </a:r>
          </a:p>
          <a:p>
            <a:pPr marL="457200" indent="-457200">
              <a:buAutoNum type="arabicPeriod"/>
            </a:pPr>
            <a:r>
              <a:rPr lang="en-US" dirty="0"/>
              <a:t>Professional Codes of ethics focus on issues that are important to the profession</a:t>
            </a:r>
          </a:p>
          <a:p>
            <a:pPr marL="457200" indent="-457200">
              <a:buAutoNum type="arabicPeriod"/>
            </a:pPr>
            <a:r>
              <a:rPr lang="en-US" dirty="0"/>
              <a:t> In a professional relationship, professional ethics takes precedence over personal morality or interest</a:t>
            </a:r>
          </a:p>
          <a:p>
            <a:pPr marL="457200" indent="-457200">
              <a:buAutoNum type="arabicPeriod"/>
            </a:pPr>
            <a:r>
              <a:rPr lang="en-US" dirty="0"/>
              <a:t>Professional ethics can on some occasions differ from personal morality in its degree of restriction of personal conduct</a:t>
            </a:r>
          </a:p>
          <a:p>
            <a:pPr marL="457200" indent="-457200">
              <a:buAutoNum type="arabicPeriod"/>
            </a:pPr>
            <a:r>
              <a:rPr lang="en-US" dirty="0"/>
              <a:t>Professional ethics has a negative and positive dimension</a:t>
            </a:r>
          </a:p>
          <a:p>
            <a:pPr marL="457200" indent="-457200">
              <a:buAutoNum type="arabicPeriod"/>
            </a:pPr>
            <a:endParaRPr lang="en-US" dirty="0"/>
          </a:p>
        </p:txBody>
      </p:sp>
      <p:sp>
        <p:nvSpPr>
          <p:cNvPr id="4" name="Slide Number Placeholder 3">
            <a:extLst>
              <a:ext uri="{FF2B5EF4-FFF2-40B4-BE49-F238E27FC236}">
                <a16:creationId xmlns:a16="http://schemas.microsoft.com/office/drawing/2014/main" id="{E2C2F3C2-086E-4BEA-BDEA-4AB5638C3DE0}"/>
              </a:ext>
            </a:extLst>
          </p:cNvPr>
          <p:cNvSpPr>
            <a:spLocks noGrp="1"/>
          </p:cNvSpPr>
          <p:nvPr>
            <p:ph type="sldNum" sz="quarter" idx="12"/>
          </p:nvPr>
        </p:nvSpPr>
        <p:spPr/>
        <p:txBody>
          <a:bodyPr/>
          <a:lstStyle/>
          <a:p>
            <a:fld id="{2A7B8353-B497-4507-B4C1-586B48F14D44}" type="slidenum">
              <a:rPr lang="en-US" smtClean="0"/>
              <a:t>15</a:t>
            </a:fld>
            <a:endParaRPr lang="en-US" dirty="0"/>
          </a:p>
        </p:txBody>
      </p:sp>
    </p:spTree>
    <p:extLst>
      <p:ext uri="{BB962C8B-B14F-4D97-AF65-F5344CB8AC3E}">
        <p14:creationId xmlns:p14="http://schemas.microsoft.com/office/powerpoint/2010/main" val="3489276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282635"/>
            <a:ext cx="10018713" cy="1130530"/>
          </a:xfrm>
        </p:spPr>
        <p:txBody>
          <a:bodyPr/>
          <a:lstStyle/>
          <a:p>
            <a:r>
              <a:rPr lang="en-US" b="1" dirty="0"/>
              <a:t>PROFESSIONAL ETHICS</a:t>
            </a:r>
          </a:p>
        </p:txBody>
      </p:sp>
      <p:sp>
        <p:nvSpPr>
          <p:cNvPr id="3" name="Content Placeholder 2"/>
          <p:cNvSpPr>
            <a:spLocks noGrp="1"/>
          </p:cNvSpPr>
          <p:nvPr>
            <p:ph idx="1"/>
          </p:nvPr>
        </p:nvSpPr>
        <p:spPr>
          <a:xfrm>
            <a:off x="1484310" y="1413165"/>
            <a:ext cx="10018713" cy="5070762"/>
          </a:xfrm>
        </p:spPr>
        <p:txBody>
          <a:bodyPr>
            <a:normAutofit lnSpcReduction="10000"/>
          </a:bodyPr>
          <a:lstStyle/>
          <a:p>
            <a:r>
              <a:rPr lang="en-US" b="1" dirty="0">
                <a:solidFill>
                  <a:srgbClr val="0000FF"/>
                </a:solidFill>
                <a:latin typeface="Calibri" panose="020F0502020204030204" pitchFamily="34" charset="0"/>
                <a:cs typeface="Calibri" panose="020F0502020204030204" pitchFamily="34" charset="0"/>
              </a:rPr>
              <a:t>Role Morality </a:t>
            </a:r>
            <a:r>
              <a:rPr lang="en-US" dirty="0">
                <a:latin typeface="Calibri" panose="020F0502020204030204" pitchFamily="34" charset="0"/>
                <a:cs typeface="Calibri" panose="020F0502020204030204" pitchFamily="34" charset="0"/>
              </a:rPr>
              <a:t>– is the moral obligation based on specific roles and relationships</a:t>
            </a:r>
          </a:p>
          <a:p>
            <a:pPr lvl="1"/>
            <a:r>
              <a:rPr lang="en-US" dirty="0">
                <a:latin typeface="Calibri" panose="020F0502020204030204" pitchFamily="34" charset="0"/>
                <a:cs typeface="Calibri" panose="020F0502020204030204" pitchFamily="34" charset="0"/>
              </a:rPr>
              <a:t>Special obligation of parents to children</a:t>
            </a:r>
          </a:p>
          <a:p>
            <a:pPr lvl="1"/>
            <a:r>
              <a:rPr lang="en-US" dirty="0">
                <a:latin typeface="Calibri" panose="020F0502020204030204" pitchFamily="34" charset="0"/>
                <a:cs typeface="Calibri" panose="020F0502020204030204" pitchFamily="34" charset="0"/>
              </a:rPr>
              <a:t>Obligation of political leaders to look after the well being of citizens</a:t>
            </a:r>
          </a:p>
          <a:p>
            <a:r>
              <a:rPr lang="en-US" dirty="0">
                <a:latin typeface="Calibri" panose="020F0502020204030204" pitchFamily="34" charset="0"/>
                <a:cs typeface="Calibri" panose="020F0502020204030204" pitchFamily="34" charset="0"/>
              </a:rPr>
              <a:t> Professional Ethics is another example of Role Morality, as professionals have an obligation not to harm their clients, employers, or the public; and also an obligation to look after their well-being</a:t>
            </a:r>
          </a:p>
          <a:p>
            <a:r>
              <a:rPr lang="en-US" dirty="0">
                <a:latin typeface="Calibri" panose="020F0502020204030204" pitchFamily="34" charset="0"/>
                <a:cs typeface="Calibri" panose="020F0502020204030204" pitchFamily="34" charset="0"/>
              </a:rPr>
              <a:t>The negative aspect of professional ethics focuses on the prevention of malpractices and harm to the public. This is </a:t>
            </a:r>
            <a:r>
              <a:rPr lang="en-US" b="1" i="1" dirty="0">
                <a:solidFill>
                  <a:schemeClr val="accent6">
                    <a:lumMod val="50000"/>
                  </a:schemeClr>
                </a:solidFill>
                <a:latin typeface="Calibri" panose="020F0502020204030204" pitchFamily="34" charset="0"/>
                <a:cs typeface="Calibri" panose="020F0502020204030204" pitchFamily="34" charset="0"/>
              </a:rPr>
              <a:t>Preventive Ethics</a:t>
            </a:r>
          </a:p>
          <a:p>
            <a:r>
              <a:rPr lang="en-US" dirty="0">
                <a:latin typeface="Calibri" panose="020F0502020204030204" pitchFamily="34" charset="0"/>
                <a:cs typeface="Calibri" panose="020F0502020204030204" pitchFamily="34" charset="0"/>
              </a:rPr>
              <a:t>Professionals also have an obligation to use their knowledge and expertise to promote public welfare. This positive aspect of professional ethics is known as </a:t>
            </a:r>
            <a:r>
              <a:rPr lang="en-US" b="1" i="1" dirty="0">
                <a:solidFill>
                  <a:schemeClr val="accent6">
                    <a:lumMod val="50000"/>
                  </a:schemeClr>
                </a:solidFill>
                <a:latin typeface="Calibri" panose="020F0502020204030204" pitchFamily="34" charset="0"/>
                <a:cs typeface="Calibri" panose="020F0502020204030204" pitchFamily="34" charset="0"/>
              </a:rPr>
              <a:t>Aspirational Ethics</a:t>
            </a:r>
          </a:p>
        </p:txBody>
      </p:sp>
      <p:sp>
        <p:nvSpPr>
          <p:cNvPr id="4" name="Slide Number Placeholder 3">
            <a:extLst>
              <a:ext uri="{FF2B5EF4-FFF2-40B4-BE49-F238E27FC236}">
                <a16:creationId xmlns:a16="http://schemas.microsoft.com/office/drawing/2014/main" id="{D9A4496A-5E01-4284-B6D2-1368A1224271}"/>
              </a:ext>
            </a:extLst>
          </p:cNvPr>
          <p:cNvSpPr>
            <a:spLocks noGrp="1"/>
          </p:cNvSpPr>
          <p:nvPr>
            <p:ph type="sldNum" sz="quarter" idx="12"/>
          </p:nvPr>
        </p:nvSpPr>
        <p:spPr/>
        <p:txBody>
          <a:bodyPr/>
          <a:lstStyle/>
          <a:p>
            <a:fld id="{2A7B8353-B497-4507-B4C1-586B48F14D44}" type="slidenum">
              <a:rPr lang="en-US" smtClean="0"/>
              <a:t>16</a:t>
            </a:fld>
            <a:endParaRPr lang="en-US" dirty="0"/>
          </a:p>
        </p:txBody>
      </p:sp>
    </p:spTree>
    <p:extLst>
      <p:ext uri="{BB962C8B-B14F-4D97-AF65-F5344CB8AC3E}">
        <p14:creationId xmlns:p14="http://schemas.microsoft.com/office/powerpoint/2010/main" val="389890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1000"/>
                                        <p:tgtEl>
                                          <p:spTgt spid="3">
                                            <p:txEl>
                                              <p:pRg st="5" end="5"/>
                                            </p:txEl>
                                          </p:spTgt>
                                        </p:tgtEl>
                                      </p:cBhvr>
                                    </p:animEffect>
                                    <p:anim calcmode="lin" valueType="num">
                                      <p:cBhvr>
                                        <p:cTn id="3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993371"/>
          </a:xfrm>
        </p:spPr>
        <p:txBody>
          <a:bodyPr/>
          <a:lstStyle/>
          <a:p>
            <a:r>
              <a:rPr lang="en-US" b="1" dirty="0"/>
              <a:t>PREVENTIVE ETHICS</a:t>
            </a:r>
          </a:p>
        </p:txBody>
      </p:sp>
      <p:sp>
        <p:nvSpPr>
          <p:cNvPr id="3" name="Content Placeholder 2"/>
          <p:cNvSpPr>
            <a:spLocks noGrp="1"/>
          </p:cNvSpPr>
          <p:nvPr>
            <p:ph idx="1"/>
          </p:nvPr>
        </p:nvSpPr>
        <p:spPr>
          <a:xfrm>
            <a:off x="1771646" y="1275486"/>
            <a:ext cx="10018713" cy="5386646"/>
          </a:xfrm>
        </p:spPr>
        <p:txBody>
          <a:bodyPr>
            <a:normAutofit lnSpcReduction="10000"/>
          </a:bodyPr>
          <a:lstStyle/>
          <a:p>
            <a:r>
              <a:rPr lang="en-US" b="1" dirty="0">
                <a:solidFill>
                  <a:schemeClr val="accent6">
                    <a:lumMod val="50000"/>
                  </a:schemeClr>
                </a:solidFill>
              </a:rPr>
              <a:t>Preventive Ethics </a:t>
            </a:r>
            <a:r>
              <a:rPr lang="en-US" dirty="0"/>
              <a:t>is commonly set out in the clauses of a Code of Ethics</a:t>
            </a:r>
          </a:p>
          <a:p>
            <a:r>
              <a:rPr lang="en-US" dirty="0"/>
              <a:t>They may be explicitly negative, having words like “not”, “only”, </a:t>
            </a:r>
            <a:r>
              <a:rPr lang="en-US" dirty="0" err="1"/>
              <a:t>etc</a:t>
            </a:r>
            <a:endParaRPr lang="en-US" dirty="0"/>
          </a:p>
          <a:p>
            <a:pPr lvl="1"/>
            <a:r>
              <a:rPr lang="en-US" dirty="0"/>
              <a:t>“…….build reputation on merit and not compete unfairly”</a:t>
            </a:r>
          </a:p>
          <a:p>
            <a:pPr lvl="1"/>
            <a:r>
              <a:rPr lang="en-US" dirty="0"/>
              <a:t>“……..perform professional services only in areas of their competence”</a:t>
            </a:r>
          </a:p>
          <a:p>
            <a:r>
              <a:rPr lang="en-US" dirty="0"/>
              <a:t> Many clauses that are not stated in the negative form, nevertheless have an essentially negative implication</a:t>
            </a:r>
          </a:p>
          <a:p>
            <a:pPr lvl="1"/>
            <a:r>
              <a:rPr lang="en-US" dirty="0"/>
              <a:t>“……..shall act in a manner to uphold the </a:t>
            </a:r>
            <a:r>
              <a:rPr lang="en-US" dirty="0" err="1"/>
              <a:t>honour</a:t>
            </a:r>
            <a:r>
              <a:rPr lang="en-US" dirty="0"/>
              <a:t> of the profession”</a:t>
            </a:r>
          </a:p>
          <a:p>
            <a:pPr lvl="1"/>
            <a:r>
              <a:rPr lang="en-US" dirty="0"/>
              <a:t>“……..give evidence, express opinions in a objective and truthful manner”</a:t>
            </a:r>
          </a:p>
          <a:p>
            <a:r>
              <a:rPr lang="en-US" dirty="0"/>
              <a:t>Reasons for negative connotation:</a:t>
            </a:r>
          </a:p>
          <a:p>
            <a:pPr lvl="1"/>
            <a:r>
              <a:rPr lang="en-US" dirty="0"/>
              <a:t>Duty not to harm other</a:t>
            </a:r>
          </a:p>
          <a:p>
            <a:pPr lvl="1"/>
            <a:r>
              <a:rPr lang="en-US" dirty="0"/>
              <a:t>Easier to enforce</a:t>
            </a:r>
          </a:p>
          <a:p>
            <a:r>
              <a:rPr lang="en-US" dirty="0"/>
              <a:t>Disaster cases – cases which resulted in harm or even loss of  life</a:t>
            </a:r>
          </a:p>
          <a:p>
            <a:endParaRPr lang="en-US" dirty="0"/>
          </a:p>
        </p:txBody>
      </p:sp>
      <p:sp>
        <p:nvSpPr>
          <p:cNvPr id="4" name="Slide Number Placeholder 3">
            <a:extLst>
              <a:ext uri="{FF2B5EF4-FFF2-40B4-BE49-F238E27FC236}">
                <a16:creationId xmlns:a16="http://schemas.microsoft.com/office/drawing/2014/main" id="{E487989D-8F2D-4F02-8BAA-4FC3468CC0E7}"/>
              </a:ext>
            </a:extLst>
          </p:cNvPr>
          <p:cNvSpPr>
            <a:spLocks noGrp="1"/>
          </p:cNvSpPr>
          <p:nvPr>
            <p:ph type="sldNum" sz="quarter" idx="12"/>
          </p:nvPr>
        </p:nvSpPr>
        <p:spPr/>
        <p:txBody>
          <a:bodyPr/>
          <a:lstStyle/>
          <a:p>
            <a:fld id="{2A7B8353-B497-4507-B4C1-586B48F14D44}" type="slidenum">
              <a:rPr lang="en-US" smtClean="0"/>
              <a:t>17</a:t>
            </a:fld>
            <a:endParaRPr lang="en-US" dirty="0"/>
          </a:p>
        </p:txBody>
      </p:sp>
    </p:spTree>
    <p:extLst>
      <p:ext uri="{BB962C8B-B14F-4D97-AF65-F5344CB8AC3E}">
        <p14:creationId xmlns:p14="http://schemas.microsoft.com/office/powerpoint/2010/main" val="1578783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xEl>
                                              <p:pRg st="8" end="8"/>
                                            </p:txEl>
                                          </p:spTgt>
                                        </p:tgtEl>
                                        <p:attrNameLst>
                                          <p:attrName>style.visibility</p:attrName>
                                        </p:attrNameLst>
                                      </p:cBhvr>
                                      <p:to>
                                        <p:strVal val="visible"/>
                                      </p:to>
                                    </p:set>
                                    <p:anim calcmode="lin" valueType="num">
                                      <p:cBhvr additive="base">
                                        <p:cTn id="4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221457"/>
            <a:ext cx="10018713" cy="600075"/>
          </a:xfrm>
        </p:spPr>
        <p:txBody>
          <a:bodyPr>
            <a:normAutofit fontScale="90000"/>
          </a:bodyPr>
          <a:lstStyle/>
          <a:p>
            <a:r>
              <a:rPr lang="en-US" b="1" dirty="0"/>
              <a:t>PREVENTIVE ETHICS</a:t>
            </a:r>
            <a:endParaRPr lang="en-US" dirty="0"/>
          </a:p>
        </p:txBody>
      </p:sp>
      <p:sp>
        <p:nvSpPr>
          <p:cNvPr id="3" name="Content Placeholder 2"/>
          <p:cNvSpPr>
            <a:spLocks noGrp="1"/>
          </p:cNvSpPr>
          <p:nvPr>
            <p:ph sz="half" idx="1"/>
          </p:nvPr>
        </p:nvSpPr>
        <p:spPr>
          <a:xfrm>
            <a:off x="1484312" y="852012"/>
            <a:ext cx="4895055" cy="6036469"/>
          </a:xfrm>
        </p:spPr>
        <p:txBody>
          <a:bodyPr>
            <a:normAutofit lnSpcReduction="10000"/>
          </a:bodyPr>
          <a:lstStyle/>
          <a:p>
            <a:r>
              <a:rPr lang="en-US" sz="2800" b="1" dirty="0">
                <a:solidFill>
                  <a:schemeClr val="accent5">
                    <a:lumMod val="75000"/>
                  </a:schemeClr>
                </a:solidFill>
              </a:rPr>
              <a:t>Disaster Cases :</a:t>
            </a:r>
          </a:p>
          <a:p>
            <a:r>
              <a:rPr lang="en-US" sz="2200" b="1" dirty="0"/>
              <a:t>Bay Area Rapid Transit (BART) case</a:t>
            </a:r>
            <a:r>
              <a:rPr lang="en-US" b="1" dirty="0"/>
              <a:t>:</a:t>
            </a:r>
          </a:p>
          <a:p>
            <a:pPr marL="0" indent="0">
              <a:buNone/>
            </a:pPr>
            <a:r>
              <a:rPr lang="en-US" dirty="0"/>
              <a:t>BART went into service in 1972. Three engineers identified  major shortcoming in the installation and testing, and communicated these concerns to management, both orally and in writing; they were told not to make trouble. The three engineers presented their concerns confidentially to a member of the BART board of directors, and they were fired. Three weeks after BART began carrying passengers, one of the BART trains crashed at the Fremont station due to a short circuit in a transistor. Fortunately, there were no deaths and only a few injuries. The three engineers finally won out-of-court settlements, although their careers were disrupted for almost 2 years. The case generated legal precedents that have been used in subsequent cases, and it had a major impact on the development of engineering ethics.</a:t>
            </a:r>
          </a:p>
          <a:p>
            <a:pPr marL="0" indent="0">
              <a:buNone/>
            </a:pPr>
            <a:endParaRPr lang="en-US" dirty="0"/>
          </a:p>
        </p:txBody>
      </p:sp>
      <p:sp>
        <p:nvSpPr>
          <p:cNvPr id="6" name="Content Placeholder 5"/>
          <p:cNvSpPr>
            <a:spLocks noGrp="1"/>
          </p:cNvSpPr>
          <p:nvPr>
            <p:ph sz="half" idx="2"/>
          </p:nvPr>
        </p:nvSpPr>
        <p:spPr>
          <a:xfrm>
            <a:off x="6607968" y="3326606"/>
            <a:ext cx="4895056" cy="3124200"/>
          </a:xfrm>
        </p:spPr>
        <p:txBody>
          <a:bodyPr>
            <a:normAutofit lnSpcReduction="10000"/>
          </a:bodyPr>
          <a:lstStyle/>
          <a:p>
            <a:endParaRPr lang="en-US" dirty="0"/>
          </a:p>
          <a:p>
            <a:endParaRPr lang="en-US" dirty="0"/>
          </a:p>
          <a:p>
            <a:endParaRPr lang="en-US" dirty="0"/>
          </a:p>
          <a:p>
            <a:endParaRPr lang="en-US" dirty="0"/>
          </a:p>
          <a:p>
            <a:endParaRPr lang="en-US" dirty="0"/>
          </a:p>
          <a:p>
            <a:r>
              <a:rPr lang="en-US" sz="2200" dirty="0"/>
              <a:t>DC-10</a:t>
            </a:r>
          </a:p>
          <a:p>
            <a:r>
              <a:rPr lang="en-US" sz="2200" dirty="0"/>
              <a:t>Challenger Space Shuttle</a:t>
            </a:r>
          </a:p>
        </p:txBody>
      </p:sp>
      <p:sp>
        <p:nvSpPr>
          <p:cNvPr id="4" name="AutoShape 2" descr="Image result for BART derailment October 1972"/>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3"/>
          <a:stretch>
            <a:fillRect/>
          </a:stretch>
        </p:blipFill>
        <p:spPr>
          <a:xfrm>
            <a:off x="7081594" y="1285875"/>
            <a:ext cx="3947801" cy="4100513"/>
          </a:xfrm>
          <a:prstGeom prst="rect">
            <a:avLst/>
          </a:prstGeom>
        </p:spPr>
      </p:pic>
      <p:sp>
        <p:nvSpPr>
          <p:cNvPr id="7" name="Slide Number Placeholder 6">
            <a:extLst>
              <a:ext uri="{FF2B5EF4-FFF2-40B4-BE49-F238E27FC236}">
                <a16:creationId xmlns:a16="http://schemas.microsoft.com/office/drawing/2014/main" id="{BC649AA9-714C-4C4C-8AC0-2D05E458D7D3}"/>
              </a:ext>
            </a:extLst>
          </p:cNvPr>
          <p:cNvSpPr>
            <a:spLocks noGrp="1"/>
          </p:cNvSpPr>
          <p:nvPr>
            <p:ph type="sldNum" sz="quarter" idx="12"/>
          </p:nvPr>
        </p:nvSpPr>
        <p:spPr/>
        <p:txBody>
          <a:bodyPr/>
          <a:lstStyle/>
          <a:p>
            <a:fld id="{2A7B8353-B497-4507-B4C1-586B48F14D44}" type="slidenum">
              <a:rPr lang="en-US" smtClean="0"/>
              <a:t>18</a:t>
            </a:fld>
            <a:endParaRPr lang="en-US" dirty="0"/>
          </a:p>
        </p:txBody>
      </p:sp>
    </p:spTree>
    <p:extLst>
      <p:ext uri="{BB962C8B-B14F-4D97-AF65-F5344CB8AC3E}">
        <p14:creationId xmlns:p14="http://schemas.microsoft.com/office/powerpoint/2010/main" val="25682038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70411"/>
            <a:ext cx="10018713" cy="993371"/>
          </a:xfrm>
        </p:spPr>
        <p:txBody>
          <a:bodyPr/>
          <a:lstStyle/>
          <a:p>
            <a:r>
              <a:rPr lang="en-US" dirty="0"/>
              <a:t>ASPIRATIONAL ETHICS</a:t>
            </a:r>
          </a:p>
        </p:txBody>
      </p:sp>
      <p:sp>
        <p:nvSpPr>
          <p:cNvPr id="3" name="Content Placeholder 2"/>
          <p:cNvSpPr>
            <a:spLocks noGrp="1"/>
          </p:cNvSpPr>
          <p:nvPr>
            <p:ph idx="1"/>
          </p:nvPr>
        </p:nvSpPr>
        <p:spPr>
          <a:xfrm>
            <a:off x="1484309" y="1163781"/>
            <a:ext cx="10018713" cy="4979843"/>
          </a:xfrm>
        </p:spPr>
        <p:txBody>
          <a:bodyPr>
            <a:normAutofit fontScale="92500" lnSpcReduction="10000"/>
          </a:bodyPr>
          <a:lstStyle/>
          <a:p>
            <a:endParaRPr lang="en-US" sz="3800" dirty="0"/>
          </a:p>
          <a:p>
            <a:pPr marL="0" indent="0">
              <a:buNone/>
            </a:pPr>
            <a:endParaRPr lang="en-US" sz="3800" dirty="0"/>
          </a:p>
          <a:p>
            <a:endParaRPr lang="en-US" sz="2800" dirty="0"/>
          </a:p>
          <a:p>
            <a:endParaRPr lang="en-US" sz="2800" dirty="0"/>
          </a:p>
          <a:p>
            <a:r>
              <a:rPr lang="en-US" dirty="0"/>
              <a:t>The Negative aspect of Professional Ethics is easier to enforce, as it tells the professional what he/she should not do to cause distress to the public</a:t>
            </a:r>
          </a:p>
          <a:p>
            <a:pPr marL="0" indent="0">
              <a:buNone/>
            </a:pPr>
            <a:endParaRPr lang="en-US" dirty="0"/>
          </a:p>
          <a:p>
            <a:r>
              <a:rPr lang="en-US" dirty="0"/>
              <a:t> There is an absence of a motivational dimension</a:t>
            </a:r>
          </a:p>
          <a:p>
            <a:pPr marL="0" indent="0">
              <a:buNone/>
            </a:pPr>
            <a:endParaRPr lang="en-US" dirty="0"/>
          </a:p>
          <a:p>
            <a:r>
              <a:rPr lang="en-US" dirty="0"/>
              <a:t>Why does a person choose Engineering as a career ??</a:t>
            </a:r>
          </a:p>
          <a:p>
            <a:endParaRPr lang="en-US" dirty="0"/>
          </a:p>
          <a:p>
            <a:endParaRPr lang="en-US" dirty="0"/>
          </a:p>
          <a:p>
            <a:endParaRPr lang="en-US" dirty="0"/>
          </a:p>
          <a:p>
            <a:pPr marL="0" indent="0">
              <a:buNone/>
            </a:pPr>
            <a:endParaRPr lang="en-US" dirty="0"/>
          </a:p>
          <a:p>
            <a:endParaRPr lang="en-US" dirty="0"/>
          </a:p>
          <a:p>
            <a:endParaRPr lang="en-US" dirty="0"/>
          </a:p>
          <a:p>
            <a:endParaRPr lang="en-US" dirty="0"/>
          </a:p>
          <a:p>
            <a:endParaRPr lang="en-US" dirty="0"/>
          </a:p>
          <a:p>
            <a:endParaRPr lang="en-US" dirty="0"/>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997143965"/>
              </p:ext>
            </p:extLst>
          </p:nvPr>
        </p:nvGraphicFramePr>
        <p:xfrm>
          <a:off x="1974850" y="4153764"/>
          <a:ext cx="8128000" cy="17373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a:r>
                        <a:rPr lang="en-US" sz="2400" dirty="0"/>
                        <a:t>Reason A</a:t>
                      </a:r>
                    </a:p>
                  </a:txBody>
                  <a:tcPr/>
                </a:tc>
                <a:tc>
                  <a:txBody>
                    <a:bodyPr/>
                    <a:lstStyle/>
                    <a:p>
                      <a:pPr algn="ctr"/>
                      <a:r>
                        <a:rPr lang="en-US" sz="2400" dirty="0"/>
                        <a:t>Reason</a:t>
                      </a:r>
                      <a:r>
                        <a:rPr lang="en-US" sz="2400" baseline="0" dirty="0"/>
                        <a:t> B</a:t>
                      </a:r>
                      <a:endParaRPr lang="en-US" sz="2400" dirty="0"/>
                    </a:p>
                  </a:txBody>
                  <a:tcPr/>
                </a:tc>
                <a:extLst>
                  <a:ext uri="{0D108BD9-81ED-4DB2-BD59-A6C34878D82A}">
                    <a16:rowId xmlns:a16="http://schemas.microsoft.com/office/drawing/2014/main" val="10000"/>
                  </a:ext>
                </a:extLst>
              </a:tr>
              <a:tr h="370840">
                <a:tc>
                  <a:txBody>
                    <a:bodyPr/>
                    <a:lstStyle/>
                    <a:p>
                      <a:r>
                        <a:rPr lang="en-US" sz="2400" dirty="0"/>
                        <a:t>Good financial package</a:t>
                      </a:r>
                    </a:p>
                  </a:txBody>
                  <a:tcPr/>
                </a:tc>
                <a:tc>
                  <a:txBody>
                    <a:bodyPr/>
                    <a:lstStyle/>
                    <a:p>
                      <a:r>
                        <a:rPr lang="en-US" sz="2400" dirty="0"/>
                        <a:t>To improve the quality of human life</a:t>
                      </a:r>
                    </a:p>
                  </a:txBody>
                  <a:tcPr/>
                </a:tc>
                <a:extLst>
                  <a:ext uri="{0D108BD9-81ED-4DB2-BD59-A6C34878D82A}">
                    <a16:rowId xmlns:a16="http://schemas.microsoft.com/office/drawing/2014/main" val="10001"/>
                  </a:ext>
                </a:extLst>
              </a:tr>
              <a:tr h="370840">
                <a:tc>
                  <a:txBody>
                    <a:bodyPr/>
                    <a:lstStyle/>
                    <a:p>
                      <a:r>
                        <a:rPr lang="en-US" sz="2400" dirty="0"/>
                        <a:t>Enhanced social standing</a:t>
                      </a:r>
                    </a:p>
                  </a:txBody>
                  <a:tcPr/>
                </a:tc>
                <a:tc>
                  <a:txBody>
                    <a:bodyPr/>
                    <a:lstStyle/>
                    <a:p>
                      <a:r>
                        <a:rPr lang="en-US" sz="2400" dirty="0"/>
                        <a:t>To save</a:t>
                      </a:r>
                      <a:r>
                        <a:rPr lang="en-US" sz="2400" baseline="0" dirty="0"/>
                        <a:t> the environment</a:t>
                      </a:r>
                      <a:endParaRPr lang="en-US" sz="2400" dirty="0"/>
                    </a:p>
                  </a:txBody>
                  <a:tcPr/>
                </a:tc>
                <a:extLst>
                  <a:ext uri="{0D108BD9-81ED-4DB2-BD59-A6C34878D82A}">
                    <a16:rowId xmlns:a16="http://schemas.microsoft.com/office/drawing/2014/main" val="10002"/>
                  </a:ext>
                </a:extLst>
              </a:tr>
            </a:tbl>
          </a:graphicData>
        </a:graphic>
      </p:graphicFrame>
      <p:sp>
        <p:nvSpPr>
          <p:cNvPr id="4" name="Slide Number Placeholder 3">
            <a:extLst>
              <a:ext uri="{FF2B5EF4-FFF2-40B4-BE49-F238E27FC236}">
                <a16:creationId xmlns:a16="http://schemas.microsoft.com/office/drawing/2014/main" id="{436ADAC9-68D2-424D-9CD9-06F779118499}"/>
              </a:ext>
            </a:extLst>
          </p:cNvPr>
          <p:cNvSpPr>
            <a:spLocks noGrp="1"/>
          </p:cNvSpPr>
          <p:nvPr>
            <p:ph type="sldNum" sz="quarter" idx="12"/>
          </p:nvPr>
        </p:nvSpPr>
        <p:spPr/>
        <p:txBody>
          <a:bodyPr/>
          <a:lstStyle/>
          <a:p>
            <a:fld id="{2A7B8353-B497-4507-B4C1-586B48F14D44}" type="slidenum">
              <a:rPr lang="en-US" smtClean="0"/>
              <a:t>19</a:t>
            </a:fld>
            <a:endParaRPr lang="en-US" dirty="0"/>
          </a:p>
        </p:txBody>
      </p:sp>
    </p:spTree>
    <p:extLst>
      <p:ext uri="{BB962C8B-B14F-4D97-AF65-F5344CB8AC3E}">
        <p14:creationId xmlns:p14="http://schemas.microsoft.com/office/powerpoint/2010/main" val="1420637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anim calcmode="lin" valueType="num">
                                      <p:cBhvr>
                                        <p:cTn id="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6" end="6"/>
                                            </p:txEl>
                                          </p:spTgt>
                                        </p:tgtEl>
                                        <p:attrNameLst>
                                          <p:attrName>style.visibility</p:attrName>
                                        </p:attrNameLst>
                                      </p:cBhvr>
                                      <p:to>
                                        <p:strVal val="visible"/>
                                      </p:to>
                                    </p:set>
                                    <p:animEffect transition="in" filter="fade">
                                      <p:cBhvr>
                                        <p:cTn id="14" dur="1000"/>
                                        <p:tgtEl>
                                          <p:spTgt spid="3">
                                            <p:txEl>
                                              <p:pRg st="6" end="6"/>
                                            </p:txEl>
                                          </p:spTgt>
                                        </p:tgtEl>
                                      </p:cBhvr>
                                    </p:animEffect>
                                    <p:anim calcmode="lin" valueType="num">
                                      <p:cBhvr>
                                        <p:cTn id="1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1000"/>
                                        <p:tgtEl>
                                          <p:spTgt spid="3">
                                            <p:txEl>
                                              <p:pRg st="8" end="8"/>
                                            </p:txEl>
                                          </p:spTgt>
                                        </p:tgtEl>
                                      </p:cBhvr>
                                    </p:animEffect>
                                    <p:anim calcmode="lin" valueType="num">
                                      <p:cBhvr>
                                        <p:cTn id="22"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500" fill="hold"/>
                                        <p:tgtEl>
                                          <p:spTgt spid="5"/>
                                        </p:tgtEl>
                                        <p:attrNameLst>
                                          <p:attrName>ppt_x</p:attrName>
                                        </p:attrNameLst>
                                      </p:cBhvr>
                                      <p:tavLst>
                                        <p:tav tm="0">
                                          <p:val>
                                            <p:strVal val="#ppt_x"/>
                                          </p:val>
                                        </p:tav>
                                        <p:tav tm="100000">
                                          <p:val>
                                            <p:strVal val="#ppt_x"/>
                                          </p:val>
                                        </p:tav>
                                      </p:tavLst>
                                    </p:anim>
                                    <p:anim calcmode="lin" valueType="num">
                                      <p:cBhvr additive="base">
                                        <p:cTn id="2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57162"/>
            <a:ext cx="10018713" cy="800101"/>
          </a:xfrm>
        </p:spPr>
        <p:txBody>
          <a:bodyPr>
            <a:normAutofit/>
          </a:bodyPr>
          <a:lstStyle/>
          <a:p>
            <a:r>
              <a:rPr lang="en-US" b="1" dirty="0"/>
              <a:t>TOPICS</a:t>
            </a:r>
          </a:p>
        </p:txBody>
      </p:sp>
      <p:sp>
        <p:nvSpPr>
          <p:cNvPr id="3" name="Content Placeholder 2"/>
          <p:cNvSpPr>
            <a:spLocks noGrp="1"/>
          </p:cNvSpPr>
          <p:nvPr>
            <p:ph idx="1"/>
          </p:nvPr>
        </p:nvSpPr>
        <p:spPr>
          <a:xfrm>
            <a:off x="1484310" y="1257301"/>
            <a:ext cx="10018713" cy="5372099"/>
          </a:xfrm>
        </p:spPr>
        <p:txBody>
          <a:bodyPr>
            <a:normAutofit lnSpcReduction="10000"/>
          </a:bodyPr>
          <a:lstStyle/>
          <a:p>
            <a:endParaRPr lang="en-US" dirty="0"/>
          </a:p>
          <a:p>
            <a:endParaRPr lang="en-US" dirty="0"/>
          </a:p>
          <a:p>
            <a:endParaRPr lang="en-US" dirty="0"/>
          </a:p>
          <a:p>
            <a:r>
              <a:rPr lang="en-US" dirty="0"/>
              <a:t>The Professional</a:t>
            </a:r>
          </a:p>
          <a:p>
            <a:r>
              <a:rPr lang="en-US" dirty="0"/>
              <a:t>Professions as social practices</a:t>
            </a:r>
          </a:p>
          <a:p>
            <a:r>
              <a:rPr lang="en-US" dirty="0"/>
              <a:t>Engineering and Professionalism</a:t>
            </a:r>
          </a:p>
          <a:p>
            <a:r>
              <a:rPr lang="en-US" dirty="0"/>
              <a:t>Models of Professionalism</a:t>
            </a:r>
          </a:p>
          <a:p>
            <a:r>
              <a:rPr lang="en-US" dirty="0"/>
              <a:t>Professional Ethics</a:t>
            </a:r>
          </a:p>
          <a:p>
            <a:r>
              <a:rPr lang="en-US" dirty="0"/>
              <a:t>Preventive Ethics</a:t>
            </a:r>
          </a:p>
          <a:p>
            <a:r>
              <a:rPr lang="en-US" dirty="0"/>
              <a:t>Aspirational Ethics</a:t>
            </a:r>
          </a:p>
          <a:p>
            <a:r>
              <a:rPr lang="en-US" dirty="0"/>
              <a:t>Deontological Ethics</a:t>
            </a:r>
          </a:p>
          <a:p>
            <a:endParaRPr lang="en-US" sz="3200" dirty="0"/>
          </a:p>
          <a:p>
            <a:endParaRPr lang="en-US" sz="3200" dirty="0"/>
          </a:p>
          <a:p>
            <a:endParaRPr lang="en-US" sz="3200" dirty="0"/>
          </a:p>
          <a:p>
            <a:endParaRPr lang="en-US" dirty="0"/>
          </a:p>
        </p:txBody>
      </p:sp>
      <p:sp>
        <p:nvSpPr>
          <p:cNvPr id="4" name="Slide Number Placeholder 3">
            <a:extLst>
              <a:ext uri="{FF2B5EF4-FFF2-40B4-BE49-F238E27FC236}">
                <a16:creationId xmlns:a16="http://schemas.microsoft.com/office/drawing/2014/main" id="{FAAC1692-8FE4-430B-87DC-82D2EBB8525D}"/>
              </a:ext>
            </a:extLst>
          </p:cNvPr>
          <p:cNvSpPr>
            <a:spLocks noGrp="1"/>
          </p:cNvSpPr>
          <p:nvPr>
            <p:ph type="sldNum" sz="quarter" idx="12"/>
          </p:nvPr>
        </p:nvSpPr>
        <p:spPr/>
        <p:txBody>
          <a:bodyPr/>
          <a:lstStyle/>
          <a:p>
            <a:fld id="{2A7B8353-B497-4507-B4C1-586B48F14D44}" type="slidenum">
              <a:rPr lang="en-US" smtClean="0"/>
              <a:t>2</a:t>
            </a:fld>
            <a:endParaRPr lang="en-US" dirty="0"/>
          </a:p>
        </p:txBody>
      </p:sp>
    </p:spTree>
    <p:extLst>
      <p:ext uri="{BB962C8B-B14F-4D97-AF65-F5344CB8AC3E}">
        <p14:creationId xmlns:p14="http://schemas.microsoft.com/office/powerpoint/2010/main" val="1295252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142874"/>
            <a:ext cx="10018713" cy="842963"/>
          </a:xfrm>
        </p:spPr>
        <p:txBody>
          <a:bodyPr>
            <a:normAutofit/>
          </a:bodyPr>
          <a:lstStyle/>
          <a:p>
            <a:r>
              <a:rPr lang="en-US" dirty="0"/>
              <a:t>ASPIRATIONAL ETHICS</a:t>
            </a:r>
          </a:p>
        </p:txBody>
      </p:sp>
      <p:sp>
        <p:nvSpPr>
          <p:cNvPr id="3" name="Content Placeholder 2"/>
          <p:cNvSpPr>
            <a:spLocks noGrp="1"/>
          </p:cNvSpPr>
          <p:nvPr>
            <p:ph idx="1"/>
          </p:nvPr>
        </p:nvSpPr>
        <p:spPr>
          <a:xfrm>
            <a:off x="1484310" y="985838"/>
            <a:ext cx="10018713" cy="5686428"/>
          </a:xfrm>
        </p:spPr>
        <p:txBody>
          <a:bodyPr>
            <a:normAutofit lnSpcReduction="10000"/>
          </a:bodyPr>
          <a:lstStyle/>
          <a:p>
            <a:r>
              <a:rPr lang="en-US" dirty="0"/>
              <a:t>Aspirational ethics involves a spectrum of engineering activities. </a:t>
            </a:r>
          </a:p>
          <a:p>
            <a:r>
              <a:rPr lang="en-US" dirty="0"/>
              <a:t>Let us call the more extreme and altruistic examples of aspirational ethics ‘‘good works’’ and the more ordinary and mundane examples ‘‘ordinary positive engineering.’’</a:t>
            </a:r>
          </a:p>
          <a:p>
            <a:r>
              <a:rPr lang="en-US" b="1" dirty="0">
                <a:solidFill>
                  <a:schemeClr val="accent5">
                    <a:lumMod val="75000"/>
                  </a:schemeClr>
                </a:solidFill>
              </a:rPr>
              <a:t>“Good Works” </a:t>
            </a:r>
            <a:r>
              <a:rPr lang="en-US" dirty="0"/>
              <a:t>refers to the more outstanding and altruistic examples of aspirational ethics—those that often involve an element of self-sacrifice. Good works are exemplary actions that may go beyond what is professionally required </a:t>
            </a:r>
          </a:p>
          <a:p>
            <a:r>
              <a:rPr lang="en-US" b="1" dirty="0">
                <a:solidFill>
                  <a:schemeClr val="accent5">
                    <a:lumMod val="75000"/>
                  </a:schemeClr>
                </a:solidFill>
              </a:rPr>
              <a:t>“Ordinary Positive Engineering”: </a:t>
            </a:r>
            <a:r>
              <a:rPr lang="en-US" dirty="0"/>
              <a:t>Most examples of aspirational ethics do not readily fall into the category of “good works”. They are done in the course of one’s job, and they do not involve any heroism or self-sacrifice.</a:t>
            </a:r>
          </a:p>
          <a:p>
            <a:r>
              <a:rPr lang="en-US" dirty="0"/>
              <a:t> Most of the things an engineer does are examples of “ordinary positive engineering”, as long as a it can be shown that they contribute in some way to human welfare. </a:t>
            </a:r>
          </a:p>
        </p:txBody>
      </p:sp>
      <p:sp>
        <p:nvSpPr>
          <p:cNvPr id="4" name="Slide Number Placeholder 3">
            <a:extLst>
              <a:ext uri="{FF2B5EF4-FFF2-40B4-BE49-F238E27FC236}">
                <a16:creationId xmlns:a16="http://schemas.microsoft.com/office/drawing/2014/main" id="{7E0EB292-55C7-43CF-B4E5-A5412A87F244}"/>
              </a:ext>
            </a:extLst>
          </p:cNvPr>
          <p:cNvSpPr>
            <a:spLocks noGrp="1"/>
          </p:cNvSpPr>
          <p:nvPr>
            <p:ph type="sldNum" sz="quarter" idx="12"/>
          </p:nvPr>
        </p:nvSpPr>
        <p:spPr/>
        <p:txBody>
          <a:bodyPr/>
          <a:lstStyle/>
          <a:p>
            <a:fld id="{2A7B8353-B497-4507-B4C1-586B48F14D44}" type="slidenum">
              <a:rPr lang="en-US" smtClean="0"/>
              <a:t>20</a:t>
            </a:fld>
            <a:endParaRPr lang="en-US" dirty="0"/>
          </a:p>
        </p:txBody>
      </p:sp>
    </p:spTree>
    <p:extLst>
      <p:ext uri="{BB962C8B-B14F-4D97-AF65-F5344CB8AC3E}">
        <p14:creationId xmlns:p14="http://schemas.microsoft.com/office/powerpoint/2010/main" val="3036300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85739"/>
            <a:ext cx="10018713" cy="914400"/>
          </a:xfrm>
        </p:spPr>
        <p:txBody>
          <a:bodyPr/>
          <a:lstStyle/>
          <a:p>
            <a:r>
              <a:rPr lang="en-US" dirty="0"/>
              <a:t>ASPIRATIONAL ETHICS</a:t>
            </a:r>
          </a:p>
        </p:txBody>
      </p:sp>
      <p:sp>
        <p:nvSpPr>
          <p:cNvPr id="3" name="Content Placeholder 2"/>
          <p:cNvSpPr>
            <a:spLocks noGrp="1"/>
          </p:cNvSpPr>
          <p:nvPr>
            <p:ph idx="1"/>
          </p:nvPr>
        </p:nvSpPr>
        <p:spPr>
          <a:xfrm>
            <a:off x="1841496" y="1271589"/>
            <a:ext cx="10018713" cy="5586411"/>
          </a:xfrm>
        </p:spPr>
        <p:txBody>
          <a:bodyPr>
            <a:normAutofit/>
          </a:bodyPr>
          <a:lstStyle/>
          <a:p>
            <a:r>
              <a:rPr lang="en-US" sz="2800" b="1" dirty="0">
                <a:solidFill>
                  <a:schemeClr val="accent4">
                    <a:lumMod val="50000"/>
                  </a:schemeClr>
                </a:solidFill>
              </a:rPr>
              <a:t>Good Works !!</a:t>
            </a:r>
          </a:p>
          <a:p>
            <a:r>
              <a:rPr lang="en-US" b="1" dirty="0">
                <a:solidFill>
                  <a:schemeClr val="accent4">
                    <a:lumMod val="50000"/>
                  </a:schemeClr>
                </a:solidFill>
              </a:rPr>
              <a:t>Engineers Without Borders</a:t>
            </a:r>
            <a:r>
              <a:rPr lang="en-US" dirty="0"/>
              <a:t> - is an international organization for engineering professionals and engineering students who want to use their </a:t>
            </a:r>
            <a:r>
              <a:rPr lang="en-US" b="1" dirty="0">
                <a:solidFill>
                  <a:schemeClr val="accent6">
                    <a:lumMod val="75000"/>
                  </a:schemeClr>
                </a:solidFill>
              </a:rPr>
              <a:t>professional expertise to promote human welfare</a:t>
            </a:r>
            <a:r>
              <a:rPr lang="en-US" dirty="0"/>
              <a:t>. </a:t>
            </a:r>
          </a:p>
          <a:p>
            <a:pPr lvl="1"/>
            <a:r>
              <a:rPr lang="en-US" dirty="0"/>
              <a:t>Engineering students from the University of Arizona did a water supply and purification project in Ghana, where 30 villages, with approximately 10,000 people, will get safe drinking water. </a:t>
            </a:r>
          </a:p>
          <a:p>
            <a:pPr lvl="1"/>
            <a:r>
              <a:rPr lang="en-US" dirty="0"/>
              <a:t>Similarly, engineering students from the University of Colorado installed a water system in a Rwandan village, where the system provides villagers with up to 7000 liters of safe water for everyday use. </a:t>
            </a:r>
          </a:p>
          <a:p>
            <a:r>
              <a:rPr lang="en-US" b="1" dirty="0">
                <a:solidFill>
                  <a:schemeClr val="accent5">
                    <a:lumMod val="50000"/>
                  </a:schemeClr>
                </a:solidFill>
              </a:rPr>
              <a:t>Air Bags - </a:t>
            </a:r>
            <a:r>
              <a:rPr lang="en-US" dirty="0"/>
              <a:t>Carl Clark helped to develop air bags. Even though he was a scientist and not a degreed engineer, his work might well have been done by an engineer. He has even invented wearable air bags for the elderly to prevent broken hips. He did not get paid for all of his time.</a:t>
            </a:r>
          </a:p>
          <a:p>
            <a:endParaRPr lang="en-US" dirty="0"/>
          </a:p>
        </p:txBody>
      </p:sp>
      <p:sp>
        <p:nvSpPr>
          <p:cNvPr id="4" name="Slide Number Placeholder 3">
            <a:extLst>
              <a:ext uri="{FF2B5EF4-FFF2-40B4-BE49-F238E27FC236}">
                <a16:creationId xmlns:a16="http://schemas.microsoft.com/office/drawing/2014/main" id="{A688F92F-C72C-4870-9EDB-E5CB8FD09EFD}"/>
              </a:ext>
            </a:extLst>
          </p:cNvPr>
          <p:cNvSpPr>
            <a:spLocks noGrp="1"/>
          </p:cNvSpPr>
          <p:nvPr>
            <p:ph type="sldNum" sz="quarter" idx="12"/>
          </p:nvPr>
        </p:nvSpPr>
        <p:spPr/>
        <p:txBody>
          <a:bodyPr/>
          <a:lstStyle/>
          <a:p>
            <a:fld id="{2A7B8353-B497-4507-B4C1-586B48F14D44}" type="slidenum">
              <a:rPr lang="en-US" smtClean="0"/>
              <a:t>21</a:t>
            </a:fld>
            <a:endParaRPr lang="en-US" dirty="0"/>
          </a:p>
        </p:txBody>
      </p:sp>
    </p:spTree>
    <p:extLst>
      <p:ext uri="{BB962C8B-B14F-4D97-AF65-F5344CB8AC3E}">
        <p14:creationId xmlns:p14="http://schemas.microsoft.com/office/powerpoint/2010/main" val="462652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28588"/>
            <a:ext cx="10018713" cy="900114"/>
          </a:xfrm>
        </p:spPr>
        <p:txBody>
          <a:bodyPr>
            <a:normAutofit/>
          </a:bodyPr>
          <a:lstStyle/>
          <a:p>
            <a:r>
              <a:rPr lang="en-US" dirty="0"/>
              <a:t>ASPIRATIONAL ETHICS</a:t>
            </a:r>
          </a:p>
        </p:txBody>
      </p:sp>
      <p:sp>
        <p:nvSpPr>
          <p:cNvPr id="3" name="Content Placeholder 2"/>
          <p:cNvSpPr>
            <a:spLocks noGrp="1"/>
          </p:cNvSpPr>
          <p:nvPr>
            <p:ph idx="1"/>
          </p:nvPr>
        </p:nvSpPr>
        <p:spPr>
          <a:xfrm>
            <a:off x="1484310" y="1157289"/>
            <a:ext cx="10018713" cy="5700712"/>
          </a:xfrm>
        </p:spPr>
        <p:txBody>
          <a:bodyPr>
            <a:normAutofit lnSpcReduction="10000"/>
          </a:bodyPr>
          <a:lstStyle/>
          <a:p>
            <a:r>
              <a:rPr lang="en-US" sz="2800" b="1" dirty="0">
                <a:solidFill>
                  <a:schemeClr val="accent5">
                    <a:lumMod val="50000"/>
                  </a:schemeClr>
                </a:solidFill>
              </a:rPr>
              <a:t>Ordinary Positive Engineering </a:t>
            </a:r>
          </a:p>
          <a:p>
            <a:r>
              <a:rPr lang="en-US" dirty="0"/>
              <a:t>These are done in the course of one’s job, and they do not involve any heroism or self-sacrifice. </a:t>
            </a:r>
          </a:p>
          <a:p>
            <a:r>
              <a:rPr lang="en-US" dirty="0"/>
              <a:t>Most of the things an engineer does are examples of </a:t>
            </a:r>
            <a:r>
              <a:rPr lang="en-US" b="1" dirty="0">
                <a:solidFill>
                  <a:schemeClr val="accent5">
                    <a:lumMod val="50000"/>
                  </a:schemeClr>
                </a:solidFill>
              </a:rPr>
              <a:t>ordinary positive engineering</a:t>
            </a:r>
            <a:r>
              <a:rPr lang="en-US" dirty="0"/>
              <a:t>, as long as a good argument can be made that they contribute in some way to human welfare. </a:t>
            </a:r>
          </a:p>
          <a:p>
            <a:pPr lvl="1"/>
            <a:r>
              <a:rPr lang="en-US" dirty="0"/>
              <a:t>An access road in a rural area to enable farm produce to be brought to town</a:t>
            </a:r>
          </a:p>
          <a:p>
            <a:pPr lvl="1"/>
            <a:r>
              <a:rPr lang="en-US" dirty="0"/>
              <a:t>Extending the power supply to give electricity to rural areas without electricity</a:t>
            </a:r>
          </a:p>
          <a:p>
            <a:pPr lvl="1"/>
            <a:r>
              <a:rPr lang="en-US" dirty="0"/>
              <a:t>Installing sewerage / waste water treatment plants for towns without this facility</a:t>
            </a:r>
          </a:p>
          <a:p>
            <a:r>
              <a:rPr lang="en-US" dirty="0"/>
              <a:t>Over and above this there may be actions that usually involve a more conscious and creative attempt to do something that contributes to human welfare. </a:t>
            </a:r>
          </a:p>
          <a:p>
            <a:pPr lvl="1"/>
            <a:r>
              <a:rPr lang="en-US" dirty="0"/>
              <a:t>Disaster recovery after the 2004 Tsunami</a:t>
            </a:r>
          </a:p>
          <a:p>
            <a:endParaRPr lang="en-US" dirty="0"/>
          </a:p>
        </p:txBody>
      </p:sp>
      <p:sp>
        <p:nvSpPr>
          <p:cNvPr id="4" name="Slide Number Placeholder 3">
            <a:extLst>
              <a:ext uri="{FF2B5EF4-FFF2-40B4-BE49-F238E27FC236}">
                <a16:creationId xmlns:a16="http://schemas.microsoft.com/office/drawing/2014/main" id="{AB0CEA9D-01A1-49AF-B9A8-133EC6D4F2C7}"/>
              </a:ext>
            </a:extLst>
          </p:cNvPr>
          <p:cNvSpPr>
            <a:spLocks noGrp="1"/>
          </p:cNvSpPr>
          <p:nvPr>
            <p:ph type="sldNum" sz="quarter" idx="12"/>
          </p:nvPr>
        </p:nvSpPr>
        <p:spPr/>
        <p:txBody>
          <a:bodyPr/>
          <a:lstStyle/>
          <a:p>
            <a:fld id="{2A7B8353-B497-4507-B4C1-586B48F14D44}" type="slidenum">
              <a:rPr lang="en-US" smtClean="0"/>
              <a:t>22</a:t>
            </a:fld>
            <a:endParaRPr lang="en-US" dirty="0"/>
          </a:p>
        </p:txBody>
      </p:sp>
    </p:spTree>
    <p:extLst>
      <p:ext uri="{BB962C8B-B14F-4D97-AF65-F5344CB8AC3E}">
        <p14:creationId xmlns:p14="http://schemas.microsoft.com/office/powerpoint/2010/main" val="3783616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1000"/>
                                        <p:tgtEl>
                                          <p:spTgt spid="3">
                                            <p:txEl>
                                              <p:pRg st="5" end="5"/>
                                            </p:txEl>
                                          </p:spTgt>
                                        </p:tgtEl>
                                      </p:cBhvr>
                                    </p:animEffect>
                                    <p:anim calcmode="lin" valueType="num">
                                      <p:cBhvr>
                                        <p:cTn id="2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1000"/>
                                        <p:tgtEl>
                                          <p:spTgt spid="3">
                                            <p:txEl>
                                              <p:pRg st="4" end="4"/>
                                            </p:txEl>
                                          </p:spTgt>
                                        </p:tgtEl>
                                      </p:cBhvr>
                                    </p:animEffect>
                                    <p:anim calcmode="lin" valueType="num">
                                      <p:cBhvr>
                                        <p:cTn id="3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Effect transition="in" filter="fade">
                                      <p:cBhvr>
                                        <p:cTn id="43" dur="1000"/>
                                        <p:tgtEl>
                                          <p:spTgt spid="3">
                                            <p:txEl>
                                              <p:pRg st="6" end="6"/>
                                            </p:txEl>
                                          </p:spTgt>
                                        </p:tgtEl>
                                      </p:cBhvr>
                                    </p:animEffect>
                                    <p:anim calcmode="lin" valueType="num">
                                      <p:cBhvr>
                                        <p:cTn id="4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Effect transition="in" filter="fade">
                                      <p:cBhvr>
                                        <p:cTn id="48" dur="1000"/>
                                        <p:tgtEl>
                                          <p:spTgt spid="3">
                                            <p:txEl>
                                              <p:pRg st="7" end="7"/>
                                            </p:txEl>
                                          </p:spTgt>
                                        </p:tgtEl>
                                      </p:cBhvr>
                                    </p:animEffect>
                                    <p:anim calcmode="lin" valueType="num">
                                      <p:cBhvr>
                                        <p:cTn id="4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342901"/>
            <a:ext cx="10018713" cy="1128712"/>
          </a:xfrm>
        </p:spPr>
        <p:txBody>
          <a:bodyPr>
            <a:normAutofit fontScale="90000"/>
          </a:bodyPr>
          <a:lstStyle/>
          <a:p>
            <a:r>
              <a:rPr lang="en-US" dirty="0"/>
              <a:t>ASPIRATIONAL ETHICS &amp; PROFESSIONAL CHARACTER : </a:t>
            </a:r>
            <a:r>
              <a:rPr lang="en-US" b="1" dirty="0">
                <a:solidFill>
                  <a:schemeClr val="accent5">
                    <a:lumMod val="75000"/>
                  </a:schemeClr>
                </a:solidFill>
              </a:rPr>
              <a:t>THE GOOD ENGINEER</a:t>
            </a:r>
          </a:p>
        </p:txBody>
      </p:sp>
      <p:sp>
        <p:nvSpPr>
          <p:cNvPr id="3" name="Content Placeholder 2"/>
          <p:cNvSpPr>
            <a:spLocks noGrp="1"/>
          </p:cNvSpPr>
          <p:nvPr>
            <p:ph idx="1"/>
          </p:nvPr>
        </p:nvSpPr>
        <p:spPr>
          <a:xfrm>
            <a:off x="1484310" y="1671638"/>
            <a:ext cx="10018713" cy="5014911"/>
          </a:xfrm>
        </p:spPr>
        <p:txBody>
          <a:bodyPr>
            <a:normAutofit/>
          </a:bodyPr>
          <a:lstStyle/>
          <a:p>
            <a:r>
              <a:rPr lang="en-US" dirty="0"/>
              <a:t>Aspirational engineering ethics has a motivational element that is not present in the same way in preventive ethics. </a:t>
            </a:r>
          </a:p>
          <a:p>
            <a:r>
              <a:rPr lang="en-US" dirty="0"/>
              <a:t>Aspirational ethics also has a discretionary element, which  gives an engineer has a considerable degree of freedom in how he or she promotes public welfare</a:t>
            </a:r>
          </a:p>
          <a:p>
            <a:r>
              <a:rPr lang="en-US" dirty="0"/>
              <a:t> Neither of these two features can be conveyed well in Rules. Rules are not very effective motivational instruments, especially motivation to positive action. </a:t>
            </a:r>
          </a:p>
          <a:p>
            <a:r>
              <a:rPr lang="en-US" dirty="0"/>
              <a:t>The ‘‘good engineer’’ is the engineer who has those traits of </a:t>
            </a:r>
            <a:r>
              <a:rPr lang="en-US" b="1" dirty="0">
                <a:solidFill>
                  <a:srgbClr val="FF0000"/>
                </a:solidFill>
              </a:rPr>
              <a:t>professional character</a:t>
            </a:r>
            <a:r>
              <a:rPr lang="en-US" dirty="0"/>
              <a:t> that make him or her the best or ideal engineer. To be sure, the vocabulary of professional character can also be used to describe the engineer who would be a good exponent of preventive ethics.  </a:t>
            </a:r>
          </a:p>
        </p:txBody>
      </p:sp>
      <p:sp>
        <p:nvSpPr>
          <p:cNvPr id="4" name="Slide Number Placeholder 3">
            <a:extLst>
              <a:ext uri="{FF2B5EF4-FFF2-40B4-BE49-F238E27FC236}">
                <a16:creationId xmlns:a16="http://schemas.microsoft.com/office/drawing/2014/main" id="{E771982B-D49C-4F48-9E5C-980700971EE4}"/>
              </a:ext>
            </a:extLst>
          </p:cNvPr>
          <p:cNvSpPr>
            <a:spLocks noGrp="1"/>
          </p:cNvSpPr>
          <p:nvPr>
            <p:ph type="sldNum" sz="quarter" idx="12"/>
          </p:nvPr>
        </p:nvSpPr>
        <p:spPr/>
        <p:txBody>
          <a:bodyPr/>
          <a:lstStyle/>
          <a:p>
            <a:fld id="{2A7B8353-B497-4507-B4C1-586B48F14D44}" type="slidenum">
              <a:rPr lang="en-US" smtClean="0"/>
              <a:t>23</a:t>
            </a:fld>
            <a:endParaRPr lang="en-US" dirty="0"/>
          </a:p>
        </p:txBody>
      </p:sp>
    </p:spTree>
    <p:extLst>
      <p:ext uri="{BB962C8B-B14F-4D97-AF65-F5344CB8AC3E}">
        <p14:creationId xmlns:p14="http://schemas.microsoft.com/office/powerpoint/2010/main" val="2773723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214314"/>
            <a:ext cx="10018713" cy="1528761"/>
          </a:xfrm>
        </p:spPr>
        <p:txBody>
          <a:bodyPr/>
          <a:lstStyle/>
          <a:p>
            <a:r>
              <a:rPr lang="en-US" dirty="0"/>
              <a:t>ASPIRATIONAL ETHICS &amp; PROFESSIONAL CHARACTER : </a:t>
            </a:r>
            <a:r>
              <a:rPr lang="en-US" b="1" dirty="0">
                <a:solidFill>
                  <a:schemeClr val="accent5">
                    <a:lumMod val="75000"/>
                  </a:schemeClr>
                </a:solidFill>
              </a:rPr>
              <a:t>THE GOOD ENGINEER</a:t>
            </a:r>
          </a:p>
        </p:txBody>
      </p:sp>
      <p:sp>
        <p:nvSpPr>
          <p:cNvPr id="3" name="Content Placeholder 2"/>
          <p:cNvSpPr>
            <a:spLocks noGrp="1"/>
          </p:cNvSpPr>
          <p:nvPr>
            <p:ph idx="1"/>
          </p:nvPr>
        </p:nvSpPr>
        <p:spPr>
          <a:xfrm>
            <a:off x="1484310" y="1871663"/>
            <a:ext cx="10018713" cy="4314825"/>
          </a:xfrm>
        </p:spPr>
        <p:txBody>
          <a:bodyPr>
            <a:normAutofit/>
          </a:bodyPr>
          <a:lstStyle/>
          <a:p>
            <a:r>
              <a:rPr lang="en-US" sz="2800" dirty="0"/>
              <a:t>The “Professional Character” could have the following traits;</a:t>
            </a:r>
          </a:p>
          <a:p>
            <a:r>
              <a:rPr lang="en-US" sz="2800" b="1" dirty="0">
                <a:solidFill>
                  <a:srgbClr val="0000FF"/>
                </a:solidFill>
              </a:rPr>
              <a:t>Professional Pride </a:t>
            </a:r>
            <a:r>
              <a:rPr lang="en-US" sz="2800" dirty="0"/>
              <a:t>– achieving and displaying all-round technical excellence</a:t>
            </a:r>
          </a:p>
          <a:p>
            <a:r>
              <a:rPr lang="en-US" sz="2800" b="1" dirty="0">
                <a:solidFill>
                  <a:srgbClr val="0000FF"/>
                </a:solidFill>
              </a:rPr>
              <a:t>Social Awareness </a:t>
            </a:r>
            <a:r>
              <a:rPr lang="en-US" sz="2800" dirty="0"/>
              <a:t>- an awareness of the way in which technology both affects and is affected by the larger social environment</a:t>
            </a:r>
          </a:p>
          <a:p>
            <a:r>
              <a:rPr lang="en-US" sz="2800" b="1" dirty="0">
                <a:solidFill>
                  <a:srgbClr val="0000FF"/>
                </a:solidFill>
              </a:rPr>
              <a:t>Environmental Consciousness </a:t>
            </a:r>
            <a:r>
              <a:rPr lang="en-US" sz="2800" dirty="0"/>
              <a:t>– awareness of the possible adverse impact engineering action could have on the natural environment</a:t>
            </a:r>
          </a:p>
        </p:txBody>
      </p:sp>
      <p:sp>
        <p:nvSpPr>
          <p:cNvPr id="4" name="Slide Number Placeholder 3">
            <a:extLst>
              <a:ext uri="{FF2B5EF4-FFF2-40B4-BE49-F238E27FC236}">
                <a16:creationId xmlns:a16="http://schemas.microsoft.com/office/drawing/2014/main" id="{7B35BA03-D998-4728-A065-D367FA65DCB9}"/>
              </a:ext>
            </a:extLst>
          </p:cNvPr>
          <p:cNvSpPr>
            <a:spLocks noGrp="1"/>
          </p:cNvSpPr>
          <p:nvPr>
            <p:ph type="sldNum" sz="quarter" idx="12"/>
          </p:nvPr>
        </p:nvSpPr>
        <p:spPr/>
        <p:txBody>
          <a:bodyPr/>
          <a:lstStyle/>
          <a:p>
            <a:fld id="{2A7B8353-B497-4507-B4C1-586B48F14D44}" type="slidenum">
              <a:rPr lang="en-US" smtClean="0"/>
              <a:t>24</a:t>
            </a:fld>
            <a:endParaRPr lang="en-US" dirty="0"/>
          </a:p>
        </p:txBody>
      </p:sp>
    </p:spTree>
    <p:extLst>
      <p:ext uri="{BB962C8B-B14F-4D97-AF65-F5344CB8AC3E}">
        <p14:creationId xmlns:p14="http://schemas.microsoft.com/office/powerpoint/2010/main" val="3859445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300039"/>
            <a:ext cx="10018713" cy="900111"/>
          </a:xfrm>
        </p:spPr>
        <p:txBody>
          <a:bodyPr/>
          <a:lstStyle/>
          <a:p>
            <a:r>
              <a:rPr lang="en-US" b="1"/>
              <a:t>CHARACTERISTICS </a:t>
            </a:r>
            <a:r>
              <a:rPr lang="en-US" b="1" dirty="0"/>
              <a:t>OF THE PROFESSIONAL</a:t>
            </a:r>
            <a:endParaRPr lang="en-US" dirty="0"/>
          </a:p>
        </p:txBody>
      </p:sp>
      <p:sp>
        <p:nvSpPr>
          <p:cNvPr id="3" name="Content Placeholder 2"/>
          <p:cNvSpPr>
            <a:spLocks noGrp="1"/>
          </p:cNvSpPr>
          <p:nvPr>
            <p:ph idx="1"/>
          </p:nvPr>
        </p:nvSpPr>
        <p:spPr>
          <a:xfrm>
            <a:off x="1484310" y="1300163"/>
            <a:ext cx="10018713" cy="4914900"/>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82251700"/>
              </p:ext>
            </p:extLst>
          </p:nvPr>
        </p:nvGraphicFramePr>
        <p:xfrm>
          <a:off x="1874836" y="2085975"/>
          <a:ext cx="8455026" cy="4124325"/>
        </p:xfrm>
        <a:graphic>
          <a:graphicData uri="http://schemas.openxmlformats.org/drawingml/2006/table">
            <a:tbl>
              <a:tblPr firstRow="1" bandRow="1">
                <a:tableStyleId>{5C22544A-7EE6-4342-B048-85BDC9FD1C3A}</a:tableStyleId>
              </a:tblPr>
              <a:tblGrid>
                <a:gridCol w="4227513">
                  <a:extLst>
                    <a:ext uri="{9D8B030D-6E8A-4147-A177-3AD203B41FA5}">
                      <a16:colId xmlns:a16="http://schemas.microsoft.com/office/drawing/2014/main" val="20000"/>
                    </a:ext>
                  </a:extLst>
                </a:gridCol>
                <a:gridCol w="4227513">
                  <a:extLst>
                    <a:ext uri="{9D8B030D-6E8A-4147-A177-3AD203B41FA5}">
                      <a16:colId xmlns:a16="http://schemas.microsoft.com/office/drawing/2014/main" val="20001"/>
                    </a:ext>
                  </a:extLst>
                </a:gridCol>
              </a:tblGrid>
              <a:tr h="376131">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800" b="1" dirty="0"/>
                        <a:t>Characteristics of a highly reputable Engineer</a:t>
                      </a:r>
                    </a:p>
                    <a:p>
                      <a:r>
                        <a:rPr lang="en-US" dirty="0"/>
                        <a:t> </a:t>
                      </a:r>
                    </a:p>
                  </a:txBody>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r>
                        <a:rPr lang="en-US" sz="2400" dirty="0"/>
                        <a:t>Engineering Competence</a:t>
                      </a:r>
                    </a:p>
                  </a:txBody>
                  <a:tcPr/>
                </a:tc>
                <a:tc>
                  <a:txBody>
                    <a:bodyPr/>
                    <a:lstStyle/>
                    <a:p>
                      <a:r>
                        <a:rPr lang="en-US" sz="2400" dirty="0"/>
                        <a:t>Integrity</a:t>
                      </a:r>
                    </a:p>
                  </a:txBody>
                  <a:tcPr/>
                </a:tc>
                <a:extLst>
                  <a:ext uri="{0D108BD9-81ED-4DB2-BD59-A6C34878D82A}">
                    <a16:rowId xmlns:a16="http://schemas.microsoft.com/office/drawing/2014/main" val="10001"/>
                  </a:ext>
                </a:extLst>
              </a:tr>
              <a:tr h="370840">
                <a:tc>
                  <a:txBody>
                    <a:bodyPr/>
                    <a:lstStyle/>
                    <a:p>
                      <a:r>
                        <a:rPr lang="en-US" sz="2400" dirty="0"/>
                        <a:t>Imaginativeness</a:t>
                      </a:r>
                    </a:p>
                  </a:txBody>
                  <a:tcPr/>
                </a:tc>
                <a:tc>
                  <a:txBody>
                    <a:bodyPr/>
                    <a:lstStyle/>
                    <a:p>
                      <a:r>
                        <a:rPr lang="en-US" sz="2400" dirty="0"/>
                        <a:t>Civic mindedness</a:t>
                      </a:r>
                    </a:p>
                  </a:txBody>
                  <a:tcPr/>
                </a:tc>
                <a:extLst>
                  <a:ext uri="{0D108BD9-81ED-4DB2-BD59-A6C34878D82A}">
                    <a16:rowId xmlns:a16="http://schemas.microsoft.com/office/drawing/2014/main" val="10002"/>
                  </a:ext>
                </a:extLst>
              </a:tr>
              <a:tr h="370840">
                <a:tc>
                  <a:txBody>
                    <a:bodyPr/>
                    <a:lstStyle/>
                    <a:p>
                      <a:r>
                        <a:rPr lang="en-US" sz="2400" dirty="0"/>
                        <a:t>Perseverance</a:t>
                      </a:r>
                    </a:p>
                  </a:txBody>
                  <a:tcPr/>
                </a:tc>
                <a:tc>
                  <a:txBody>
                    <a:bodyPr/>
                    <a:lstStyle/>
                    <a:p>
                      <a:r>
                        <a:rPr lang="en-US" sz="2400" dirty="0"/>
                        <a:t>Honesty</a:t>
                      </a:r>
                    </a:p>
                  </a:txBody>
                  <a:tcPr/>
                </a:tc>
                <a:extLst>
                  <a:ext uri="{0D108BD9-81ED-4DB2-BD59-A6C34878D82A}">
                    <a16:rowId xmlns:a16="http://schemas.microsoft.com/office/drawing/2014/main" val="10003"/>
                  </a:ext>
                </a:extLst>
              </a:tr>
              <a:tr h="370840">
                <a:tc>
                  <a:txBody>
                    <a:bodyPr/>
                    <a:lstStyle/>
                    <a:p>
                      <a:r>
                        <a:rPr lang="en-US" sz="2400" dirty="0"/>
                        <a:t>Good Communication skills</a:t>
                      </a:r>
                    </a:p>
                  </a:txBody>
                  <a:tcPr/>
                </a:tc>
                <a:tc>
                  <a:txBody>
                    <a:bodyPr/>
                    <a:lstStyle/>
                    <a:p>
                      <a:r>
                        <a:rPr lang="en-US" sz="2400" dirty="0"/>
                        <a:t>Admit and Learn from mistakes</a:t>
                      </a:r>
                    </a:p>
                  </a:txBody>
                  <a:tcPr/>
                </a:tc>
                <a:extLst>
                  <a:ext uri="{0D108BD9-81ED-4DB2-BD59-A6C34878D82A}">
                    <a16:rowId xmlns:a16="http://schemas.microsoft.com/office/drawing/2014/main" val="10004"/>
                  </a:ext>
                </a:extLst>
              </a:tr>
              <a:tr h="370840">
                <a:tc>
                  <a:txBody>
                    <a:bodyPr/>
                    <a:lstStyle/>
                    <a:p>
                      <a:r>
                        <a:rPr lang="en-US" sz="2400" dirty="0"/>
                        <a:t>Team working</a:t>
                      </a:r>
                    </a:p>
                  </a:txBody>
                  <a:tcPr/>
                </a:tc>
                <a:tc>
                  <a:txBody>
                    <a:bodyPr/>
                    <a:lstStyle/>
                    <a:p>
                      <a:r>
                        <a:rPr lang="en-US" sz="2400" dirty="0"/>
                        <a:t>Environmental</a:t>
                      </a:r>
                      <a:r>
                        <a:rPr lang="en-US" sz="2400" baseline="0" dirty="0"/>
                        <a:t> Commitment</a:t>
                      </a:r>
                      <a:endParaRPr lang="en-US" sz="2400" dirty="0"/>
                    </a:p>
                  </a:txBody>
                  <a:tcPr/>
                </a:tc>
                <a:extLst>
                  <a:ext uri="{0D108BD9-81ED-4DB2-BD59-A6C34878D82A}">
                    <a16:rowId xmlns:a16="http://schemas.microsoft.com/office/drawing/2014/main" val="10005"/>
                  </a:ext>
                </a:extLst>
              </a:tr>
              <a:tr h="588645">
                <a:tc>
                  <a:txBody>
                    <a:bodyPr/>
                    <a:lstStyle/>
                    <a:p>
                      <a:r>
                        <a:rPr lang="en-US" sz="2400" dirty="0"/>
                        <a:t>Commitment to Quality</a:t>
                      </a:r>
                    </a:p>
                  </a:txBody>
                  <a:tcPr/>
                </a:tc>
                <a:tc>
                  <a:txBody>
                    <a:bodyPr/>
                    <a:lstStyle/>
                    <a:p>
                      <a:r>
                        <a:rPr lang="en-US" sz="2400" dirty="0"/>
                        <a:t>Self</a:t>
                      </a:r>
                      <a:r>
                        <a:rPr lang="en-US" sz="2400" baseline="0" dirty="0"/>
                        <a:t> – sacrifice</a:t>
                      </a:r>
                      <a:endParaRPr lang="en-US" sz="2400" dirty="0"/>
                    </a:p>
                  </a:txBody>
                  <a:tcPr/>
                </a:tc>
                <a:extLst>
                  <a:ext uri="{0D108BD9-81ED-4DB2-BD59-A6C34878D82A}">
                    <a16:rowId xmlns:a16="http://schemas.microsoft.com/office/drawing/2014/main" val="10006"/>
                  </a:ext>
                </a:extLst>
              </a:tr>
              <a:tr h="370840">
                <a:tc>
                  <a:txBody>
                    <a:bodyPr/>
                    <a:lstStyle/>
                    <a:p>
                      <a:r>
                        <a:rPr lang="en-US" sz="2400" dirty="0"/>
                        <a:t>Up-to date knowledge </a:t>
                      </a:r>
                    </a:p>
                  </a:txBody>
                  <a:tcPr/>
                </a:tc>
                <a:tc>
                  <a:txBody>
                    <a:bodyPr/>
                    <a:lstStyle/>
                    <a:p>
                      <a:endParaRPr lang="en-US" sz="2200" dirty="0"/>
                    </a:p>
                  </a:txBody>
                  <a:tcPr/>
                </a:tc>
                <a:extLst>
                  <a:ext uri="{0D108BD9-81ED-4DB2-BD59-A6C34878D82A}">
                    <a16:rowId xmlns:a16="http://schemas.microsoft.com/office/drawing/2014/main" val="10007"/>
                  </a:ext>
                </a:extLst>
              </a:tr>
            </a:tbl>
          </a:graphicData>
        </a:graphic>
      </p:graphicFrame>
      <p:sp>
        <p:nvSpPr>
          <p:cNvPr id="5" name="Slide Number Placeholder 4">
            <a:extLst>
              <a:ext uri="{FF2B5EF4-FFF2-40B4-BE49-F238E27FC236}">
                <a16:creationId xmlns:a16="http://schemas.microsoft.com/office/drawing/2014/main" id="{D6650789-6A51-4498-84FA-46CDBF929DBD}"/>
              </a:ext>
            </a:extLst>
          </p:cNvPr>
          <p:cNvSpPr>
            <a:spLocks noGrp="1"/>
          </p:cNvSpPr>
          <p:nvPr>
            <p:ph type="sldNum" sz="quarter" idx="12"/>
          </p:nvPr>
        </p:nvSpPr>
        <p:spPr/>
        <p:txBody>
          <a:bodyPr/>
          <a:lstStyle/>
          <a:p>
            <a:fld id="{2A7B8353-B497-4507-B4C1-586B48F14D44}" type="slidenum">
              <a:rPr lang="en-US" smtClean="0"/>
              <a:t>25</a:t>
            </a:fld>
            <a:endParaRPr lang="en-US" dirty="0"/>
          </a:p>
        </p:txBody>
      </p:sp>
    </p:spTree>
    <p:extLst>
      <p:ext uri="{BB962C8B-B14F-4D97-AF65-F5344CB8AC3E}">
        <p14:creationId xmlns:p14="http://schemas.microsoft.com/office/powerpoint/2010/main" val="108579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228601"/>
            <a:ext cx="10018713" cy="842962"/>
          </a:xfrm>
        </p:spPr>
        <p:txBody>
          <a:bodyPr/>
          <a:lstStyle/>
          <a:p>
            <a:r>
              <a:rPr lang="en-US"/>
              <a:t>GRADUATE ATTRIBUTES</a:t>
            </a:r>
            <a:endParaRPr lang="en-US" dirty="0"/>
          </a:p>
        </p:txBody>
      </p:sp>
      <p:sp>
        <p:nvSpPr>
          <p:cNvPr id="3" name="Content Placeholder 2"/>
          <p:cNvSpPr>
            <a:spLocks noGrp="1"/>
          </p:cNvSpPr>
          <p:nvPr>
            <p:ph idx="1"/>
          </p:nvPr>
        </p:nvSpPr>
        <p:spPr>
          <a:xfrm>
            <a:off x="1985963" y="1185863"/>
            <a:ext cx="9759948" cy="5443537"/>
          </a:xfrm>
        </p:spPr>
        <p:txBody>
          <a:bodyPr>
            <a:normAutofit fontScale="250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sz="9600" b="1" dirty="0"/>
          </a:p>
          <a:p>
            <a:endParaRPr lang="en-US" sz="9600" b="1" dirty="0"/>
          </a:p>
          <a:p>
            <a:endParaRPr lang="en-US" sz="9600" b="1" dirty="0"/>
          </a:p>
          <a:p>
            <a:r>
              <a:rPr lang="en-US" sz="9600" b="1" dirty="0"/>
              <a:t>GRADUATE ATTRIBUTES – WASHINGTON ACCORD</a:t>
            </a:r>
          </a:p>
          <a:p>
            <a:pPr marL="457200" indent="-457200">
              <a:buFont typeface="+mj-lt"/>
              <a:buAutoNum type="arabicPeriod"/>
            </a:pPr>
            <a:r>
              <a:rPr lang="en-US" sz="8800" b="1" dirty="0">
                <a:solidFill>
                  <a:schemeClr val="accent6">
                    <a:lumMod val="75000"/>
                  </a:schemeClr>
                </a:solidFill>
              </a:rPr>
              <a:t>Engineering knowledge</a:t>
            </a:r>
          </a:p>
          <a:p>
            <a:pPr marL="457200" indent="-457200">
              <a:buFont typeface="+mj-lt"/>
              <a:buAutoNum type="arabicPeriod"/>
            </a:pPr>
            <a:r>
              <a:rPr lang="en-US" sz="8800" b="1" dirty="0">
                <a:solidFill>
                  <a:schemeClr val="accent6">
                    <a:lumMod val="75000"/>
                  </a:schemeClr>
                </a:solidFill>
              </a:rPr>
              <a:t>Problem solving</a:t>
            </a:r>
          </a:p>
          <a:p>
            <a:pPr marL="457200" indent="-457200">
              <a:buFont typeface="+mj-lt"/>
              <a:buAutoNum type="arabicPeriod"/>
            </a:pPr>
            <a:r>
              <a:rPr lang="en-US" sz="8800" b="1" dirty="0">
                <a:solidFill>
                  <a:schemeClr val="accent6">
                    <a:lumMod val="75000"/>
                  </a:schemeClr>
                </a:solidFill>
              </a:rPr>
              <a:t>Design / Development of solutions</a:t>
            </a:r>
          </a:p>
          <a:p>
            <a:pPr marL="457200" indent="-457200">
              <a:buFont typeface="+mj-lt"/>
              <a:buAutoNum type="arabicPeriod"/>
            </a:pPr>
            <a:r>
              <a:rPr lang="en-US" sz="8800" b="1" dirty="0">
                <a:solidFill>
                  <a:schemeClr val="accent6">
                    <a:lumMod val="75000"/>
                  </a:schemeClr>
                </a:solidFill>
              </a:rPr>
              <a:t>Investigations</a:t>
            </a:r>
          </a:p>
          <a:p>
            <a:pPr marL="457200" indent="-457200">
              <a:buFont typeface="+mj-lt"/>
              <a:buAutoNum type="arabicPeriod"/>
            </a:pPr>
            <a:r>
              <a:rPr lang="en-US" sz="8800" b="1" dirty="0">
                <a:solidFill>
                  <a:schemeClr val="accent6">
                    <a:lumMod val="75000"/>
                  </a:schemeClr>
                </a:solidFill>
              </a:rPr>
              <a:t>Modern Tool </a:t>
            </a:r>
            <a:r>
              <a:rPr lang="en-US" sz="8800" b="1" dirty="0" err="1">
                <a:solidFill>
                  <a:schemeClr val="accent6">
                    <a:lumMod val="75000"/>
                  </a:schemeClr>
                </a:solidFill>
              </a:rPr>
              <a:t>useage</a:t>
            </a:r>
            <a:endParaRPr lang="en-US" sz="8800" b="1" dirty="0">
              <a:solidFill>
                <a:schemeClr val="accent6">
                  <a:lumMod val="75000"/>
                </a:schemeClr>
              </a:solidFill>
            </a:endParaRPr>
          </a:p>
          <a:p>
            <a:pPr marL="457200" indent="-457200">
              <a:buFont typeface="+mj-lt"/>
              <a:buAutoNum type="arabicPeriod"/>
            </a:pPr>
            <a:r>
              <a:rPr lang="en-US" sz="8800" b="1" dirty="0">
                <a:solidFill>
                  <a:schemeClr val="accent2">
                    <a:lumMod val="75000"/>
                  </a:schemeClr>
                </a:solidFill>
              </a:rPr>
              <a:t>Engineer and Society </a:t>
            </a:r>
          </a:p>
          <a:p>
            <a:pPr marL="457200" indent="-457200">
              <a:buFont typeface="+mj-lt"/>
              <a:buAutoNum type="arabicPeriod"/>
            </a:pPr>
            <a:r>
              <a:rPr lang="en-US" sz="8800" b="1" dirty="0">
                <a:solidFill>
                  <a:schemeClr val="accent2">
                    <a:lumMod val="75000"/>
                  </a:schemeClr>
                </a:solidFill>
              </a:rPr>
              <a:t>Environment and Sustainability</a:t>
            </a:r>
          </a:p>
          <a:p>
            <a:pPr marL="457200" indent="-457200">
              <a:buFont typeface="+mj-lt"/>
              <a:buAutoNum type="arabicPeriod"/>
            </a:pPr>
            <a:r>
              <a:rPr lang="en-US" sz="8800" b="1" dirty="0">
                <a:solidFill>
                  <a:schemeClr val="accent2">
                    <a:lumMod val="75000"/>
                  </a:schemeClr>
                </a:solidFill>
              </a:rPr>
              <a:t>Ethics</a:t>
            </a:r>
          </a:p>
          <a:p>
            <a:pPr marL="457200" indent="-457200">
              <a:buFont typeface="+mj-lt"/>
              <a:buAutoNum type="arabicPeriod"/>
            </a:pPr>
            <a:r>
              <a:rPr lang="en-US" sz="8800" b="1" dirty="0">
                <a:solidFill>
                  <a:schemeClr val="accent2">
                    <a:lumMod val="75000"/>
                  </a:schemeClr>
                </a:solidFill>
              </a:rPr>
              <a:t>Individual and Team Work</a:t>
            </a:r>
          </a:p>
          <a:p>
            <a:pPr marL="457200" indent="-457200">
              <a:buFont typeface="+mj-lt"/>
              <a:buAutoNum type="arabicPeriod"/>
            </a:pPr>
            <a:r>
              <a:rPr lang="en-US" sz="8800" b="1" dirty="0">
                <a:solidFill>
                  <a:schemeClr val="accent2">
                    <a:lumMod val="75000"/>
                  </a:schemeClr>
                </a:solidFill>
              </a:rPr>
              <a:t>Communications</a:t>
            </a:r>
          </a:p>
          <a:p>
            <a:pPr marL="457200" indent="-457200">
              <a:buFont typeface="+mj-lt"/>
              <a:buAutoNum type="arabicPeriod"/>
            </a:pPr>
            <a:r>
              <a:rPr lang="en-US" sz="8800" b="1" dirty="0">
                <a:solidFill>
                  <a:schemeClr val="accent2">
                    <a:lumMod val="75000"/>
                  </a:schemeClr>
                </a:solidFill>
              </a:rPr>
              <a:t>Project Management and Finance</a:t>
            </a:r>
          </a:p>
          <a:p>
            <a:pPr marL="457200" indent="-457200">
              <a:buFont typeface="+mj-lt"/>
              <a:buAutoNum type="arabicPeriod"/>
            </a:pPr>
            <a:r>
              <a:rPr lang="en-US" sz="8800" b="1" dirty="0">
                <a:solidFill>
                  <a:srgbClr val="FF0000"/>
                </a:solidFill>
              </a:rPr>
              <a:t>Life-long Learning</a:t>
            </a:r>
          </a:p>
          <a:p>
            <a:endParaRPr lang="en-US" sz="8800" dirty="0"/>
          </a:p>
          <a:p>
            <a:endParaRPr lang="en-US" sz="8800" dirty="0"/>
          </a:p>
          <a:p>
            <a:endParaRPr lang="en-US" sz="8800" dirty="0"/>
          </a:p>
          <a:p>
            <a:endParaRPr lang="en-US" sz="8800" dirty="0"/>
          </a:p>
          <a:p>
            <a:endParaRPr lang="en-US" sz="8800" dirty="0"/>
          </a:p>
          <a:p>
            <a:endParaRPr lang="en-US" sz="8800" dirty="0"/>
          </a:p>
          <a:p>
            <a:endParaRPr lang="en-US" dirty="0"/>
          </a:p>
          <a:p>
            <a:endParaRPr lang="en-US" dirty="0"/>
          </a:p>
        </p:txBody>
      </p:sp>
      <p:sp>
        <p:nvSpPr>
          <p:cNvPr id="4" name="Slide Number Placeholder 3">
            <a:extLst>
              <a:ext uri="{FF2B5EF4-FFF2-40B4-BE49-F238E27FC236}">
                <a16:creationId xmlns:a16="http://schemas.microsoft.com/office/drawing/2014/main" id="{815FFD31-123D-428E-AF14-3491D31E1333}"/>
              </a:ext>
            </a:extLst>
          </p:cNvPr>
          <p:cNvSpPr>
            <a:spLocks noGrp="1"/>
          </p:cNvSpPr>
          <p:nvPr>
            <p:ph type="sldNum" sz="quarter" idx="12"/>
          </p:nvPr>
        </p:nvSpPr>
        <p:spPr/>
        <p:txBody>
          <a:bodyPr/>
          <a:lstStyle/>
          <a:p>
            <a:fld id="{2A7B8353-B497-4507-B4C1-586B48F14D44}" type="slidenum">
              <a:rPr lang="en-US" smtClean="0"/>
              <a:t>26</a:t>
            </a:fld>
            <a:endParaRPr lang="en-US" dirty="0"/>
          </a:p>
        </p:txBody>
      </p:sp>
    </p:spTree>
    <p:extLst>
      <p:ext uri="{BB962C8B-B14F-4D97-AF65-F5344CB8AC3E}">
        <p14:creationId xmlns:p14="http://schemas.microsoft.com/office/powerpoint/2010/main" val="409994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3" end="13"/>
                                            </p:txEl>
                                          </p:spTgt>
                                        </p:tgtEl>
                                        <p:attrNameLst>
                                          <p:attrName>style.visibility</p:attrName>
                                        </p:attrNameLst>
                                      </p:cBhvr>
                                      <p:to>
                                        <p:strVal val="visible"/>
                                      </p:to>
                                    </p:set>
                                    <p:anim calcmode="lin" valueType="num">
                                      <p:cBhvr additive="base">
                                        <p:cTn id="7"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3" end="13"/>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4" end="14"/>
                                            </p:txEl>
                                          </p:spTgt>
                                        </p:tgtEl>
                                        <p:attrNameLst>
                                          <p:attrName>style.visibility</p:attrName>
                                        </p:attrNameLst>
                                      </p:cBhvr>
                                      <p:to>
                                        <p:strVal val="visible"/>
                                      </p:to>
                                    </p:set>
                                    <p:anim calcmode="lin" valueType="num">
                                      <p:cBhvr additive="base">
                                        <p:cTn id="11"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4" end="14"/>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5" end="15"/>
                                            </p:txEl>
                                          </p:spTgt>
                                        </p:tgtEl>
                                        <p:attrNameLst>
                                          <p:attrName>style.visibility</p:attrName>
                                        </p:attrNameLst>
                                      </p:cBhvr>
                                      <p:to>
                                        <p:strVal val="visible"/>
                                      </p:to>
                                    </p:set>
                                    <p:anim calcmode="lin" valueType="num">
                                      <p:cBhvr additive="base">
                                        <p:cTn id="15"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5" end="15"/>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16" end="16"/>
                                            </p:txEl>
                                          </p:spTgt>
                                        </p:tgtEl>
                                        <p:attrNameLst>
                                          <p:attrName>style.visibility</p:attrName>
                                        </p:attrNameLst>
                                      </p:cBhvr>
                                      <p:to>
                                        <p:strVal val="visible"/>
                                      </p:to>
                                    </p:set>
                                    <p:anim calcmode="lin" valueType="num">
                                      <p:cBhvr additive="base">
                                        <p:cTn id="19" dur="500" fill="hold"/>
                                        <p:tgtEl>
                                          <p:spTgt spid="3">
                                            <p:txEl>
                                              <p:pRg st="16" end="1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6" end="16"/>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17" end="17"/>
                                            </p:txEl>
                                          </p:spTgt>
                                        </p:tgtEl>
                                        <p:attrNameLst>
                                          <p:attrName>style.visibility</p:attrName>
                                        </p:attrNameLst>
                                      </p:cBhvr>
                                      <p:to>
                                        <p:strVal val="visible"/>
                                      </p:to>
                                    </p:set>
                                    <p:anim calcmode="lin" valueType="num">
                                      <p:cBhvr additive="base">
                                        <p:cTn id="23" dur="500" fill="hold"/>
                                        <p:tgtEl>
                                          <p:spTgt spid="3">
                                            <p:txEl>
                                              <p:pRg st="17" end="17"/>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17" end="17"/>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18" end="18"/>
                                            </p:txEl>
                                          </p:spTgt>
                                        </p:tgtEl>
                                        <p:attrNameLst>
                                          <p:attrName>style.visibility</p:attrName>
                                        </p:attrNameLst>
                                      </p:cBhvr>
                                      <p:to>
                                        <p:strVal val="visible"/>
                                      </p:to>
                                    </p:set>
                                    <p:anim calcmode="lin" valueType="num">
                                      <p:cBhvr additive="base">
                                        <p:cTn id="29" dur="500" fill="hold"/>
                                        <p:tgtEl>
                                          <p:spTgt spid="3">
                                            <p:txEl>
                                              <p:pRg st="18" end="1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8" end="18"/>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19" end="19"/>
                                            </p:txEl>
                                          </p:spTgt>
                                        </p:tgtEl>
                                        <p:attrNameLst>
                                          <p:attrName>style.visibility</p:attrName>
                                        </p:attrNameLst>
                                      </p:cBhvr>
                                      <p:to>
                                        <p:strVal val="visible"/>
                                      </p:to>
                                    </p:set>
                                    <p:anim calcmode="lin" valueType="num">
                                      <p:cBhvr additive="base">
                                        <p:cTn id="33" dur="500" fill="hold"/>
                                        <p:tgtEl>
                                          <p:spTgt spid="3">
                                            <p:txEl>
                                              <p:pRg st="19" end="19"/>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19" end="19"/>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20" end="20"/>
                                            </p:txEl>
                                          </p:spTgt>
                                        </p:tgtEl>
                                        <p:attrNameLst>
                                          <p:attrName>style.visibility</p:attrName>
                                        </p:attrNameLst>
                                      </p:cBhvr>
                                      <p:to>
                                        <p:strVal val="visible"/>
                                      </p:to>
                                    </p:set>
                                    <p:anim calcmode="lin" valueType="num">
                                      <p:cBhvr additive="base">
                                        <p:cTn id="37" dur="500" fill="hold"/>
                                        <p:tgtEl>
                                          <p:spTgt spid="3">
                                            <p:txEl>
                                              <p:pRg st="20" end="2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0" end="2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21" end="21"/>
                                            </p:txEl>
                                          </p:spTgt>
                                        </p:tgtEl>
                                        <p:attrNameLst>
                                          <p:attrName>style.visibility</p:attrName>
                                        </p:attrNameLst>
                                      </p:cBhvr>
                                      <p:to>
                                        <p:strVal val="visible"/>
                                      </p:to>
                                    </p:set>
                                    <p:anim calcmode="lin" valueType="num">
                                      <p:cBhvr additive="base">
                                        <p:cTn id="41" dur="500" fill="hold"/>
                                        <p:tgtEl>
                                          <p:spTgt spid="3">
                                            <p:txEl>
                                              <p:pRg st="21" end="2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21" end="21"/>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xEl>
                                              <p:pRg st="22" end="22"/>
                                            </p:txEl>
                                          </p:spTgt>
                                        </p:tgtEl>
                                        <p:attrNameLst>
                                          <p:attrName>style.visibility</p:attrName>
                                        </p:attrNameLst>
                                      </p:cBhvr>
                                      <p:to>
                                        <p:strVal val="visible"/>
                                      </p:to>
                                    </p:set>
                                    <p:anim calcmode="lin" valueType="num">
                                      <p:cBhvr additive="base">
                                        <p:cTn id="45" dur="500" fill="hold"/>
                                        <p:tgtEl>
                                          <p:spTgt spid="3">
                                            <p:txEl>
                                              <p:pRg st="22" end="22"/>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22" end="22"/>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3">
                                            <p:txEl>
                                              <p:pRg st="23" end="23"/>
                                            </p:txEl>
                                          </p:spTgt>
                                        </p:tgtEl>
                                        <p:attrNameLst>
                                          <p:attrName>style.visibility</p:attrName>
                                        </p:attrNameLst>
                                      </p:cBhvr>
                                      <p:to>
                                        <p:strVal val="visible"/>
                                      </p:to>
                                    </p:set>
                                    <p:anim calcmode="lin" valueType="num">
                                      <p:cBhvr additive="base">
                                        <p:cTn id="49" dur="500" fill="hold"/>
                                        <p:tgtEl>
                                          <p:spTgt spid="3">
                                            <p:txEl>
                                              <p:pRg st="23" end="23"/>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23" end="23"/>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24" end="24"/>
                                            </p:txEl>
                                          </p:spTgt>
                                        </p:tgtEl>
                                        <p:attrNameLst>
                                          <p:attrName>style.visibility</p:attrName>
                                        </p:attrNameLst>
                                      </p:cBhvr>
                                      <p:to>
                                        <p:strVal val="visible"/>
                                      </p:to>
                                    </p:set>
                                    <p:anim calcmode="lin" valueType="num">
                                      <p:cBhvr additive="base">
                                        <p:cTn id="55" dur="500" fill="hold"/>
                                        <p:tgtEl>
                                          <p:spTgt spid="3">
                                            <p:txEl>
                                              <p:pRg st="24" end="2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24" end="2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1423" y="214313"/>
            <a:ext cx="10018713" cy="985838"/>
          </a:xfrm>
        </p:spPr>
        <p:txBody>
          <a:bodyPr/>
          <a:lstStyle/>
          <a:p>
            <a:r>
              <a:rPr lang="en-US" dirty="0"/>
              <a:t>Deontological Ethics</a:t>
            </a:r>
          </a:p>
        </p:txBody>
      </p:sp>
      <p:sp>
        <p:nvSpPr>
          <p:cNvPr id="3" name="Content Placeholder 2"/>
          <p:cNvSpPr>
            <a:spLocks noGrp="1"/>
          </p:cNvSpPr>
          <p:nvPr>
            <p:ph idx="1"/>
          </p:nvPr>
        </p:nvSpPr>
        <p:spPr>
          <a:xfrm>
            <a:off x="1484310" y="1357313"/>
            <a:ext cx="10018713" cy="5243512"/>
          </a:xfrm>
        </p:spPr>
        <p:txBody>
          <a:bodyPr/>
          <a:lstStyle/>
          <a:p>
            <a:r>
              <a:rPr lang="en-US" dirty="0"/>
              <a:t>In moral philosophy, D</a:t>
            </a:r>
            <a:r>
              <a:rPr lang="en-US" b="1" dirty="0"/>
              <a:t>eontological</a:t>
            </a:r>
            <a:r>
              <a:rPr lang="en-US" dirty="0"/>
              <a:t> ethics or D</a:t>
            </a:r>
            <a:r>
              <a:rPr lang="en-US" b="1" dirty="0"/>
              <a:t>eontology</a:t>
            </a:r>
            <a:r>
              <a:rPr lang="en-US" dirty="0"/>
              <a:t> is the normative ethical theory that the morality of an action should be based on whether that action itself is right or wrong under a series of rules, rather than based on the consequences of the action.</a:t>
            </a:r>
          </a:p>
          <a:p>
            <a:r>
              <a:rPr lang="en-US" b="1" dirty="0"/>
              <a:t>Deontology</a:t>
            </a:r>
            <a:r>
              <a:rPr lang="en-US" dirty="0"/>
              <a:t> states that an act that is not good morally can lead to something good, </a:t>
            </a:r>
          </a:p>
          <a:p>
            <a:pPr lvl="1"/>
            <a:r>
              <a:rPr lang="en-US" sz="2400" dirty="0"/>
              <a:t>such as shooting the intruder (killing is wrong) to protect your family (protecting them is right). ... In our </a:t>
            </a:r>
            <a:r>
              <a:rPr lang="en-US" sz="2400" b="1" dirty="0"/>
              <a:t>example</a:t>
            </a:r>
            <a:r>
              <a:rPr lang="en-US" sz="2400" dirty="0"/>
              <a:t>, that means protecting your family is the rational thing to do—even if it is not the morally best thing to do.</a:t>
            </a:r>
          </a:p>
        </p:txBody>
      </p:sp>
      <p:sp>
        <p:nvSpPr>
          <p:cNvPr id="4" name="Slide Number Placeholder 3">
            <a:extLst>
              <a:ext uri="{FF2B5EF4-FFF2-40B4-BE49-F238E27FC236}">
                <a16:creationId xmlns:a16="http://schemas.microsoft.com/office/drawing/2014/main" id="{A401676A-ABE8-41F6-923B-B45C1F18DA36}"/>
              </a:ext>
            </a:extLst>
          </p:cNvPr>
          <p:cNvSpPr>
            <a:spLocks noGrp="1"/>
          </p:cNvSpPr>
          <p:nvPr>
            <p:ph type="sldNum" sz="quarter" idx="12"/>
          </p:nvPr>
        </p:nvSpPr>
        <p:spPr/>
        <p:txBody>
          <a:bodyPr/>
          <a:lstStyle/>
          <a:p>
            <a:fld id="{2A7B8353-B497-4507-B4C1-586B48F14D44}" type="slidenum">
              <a:rPr lang="en-US" smtClean="0"/>
              <a:t>27</a:t>
            </a:fld>
            <a:endParaRPr lang="en-US" dirty="0"/>
          </a:p>
        </p:txBody>
      </p:sp>
    </p:spTree>
    <p:extLst>
      <p:ext uri="{BB962C8B-B14F-4D97-AF65-F5344CB8AC3E}">
        <p14:creationId xmlns:p14="http://schemas.microsoft.com/office/powerpoint/2010/main" val="83866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3520" y="209549"/>
            <a:ext cx="10018713" cy="857250"/>
          </a:xfrm>
        </p:spPr>
        <p:txBody>
          <a:bodyPr/>
          <a:lstStyle/>
          <a:p>
            <a:r>
              <a:rPr lang="en-US" dirty="0"/>
              <a:t>Acknowledgement</a:t>
            </a:r>
          </a:p>
        </p:txBody>
      </p:sp>
      <p:sp>
        <p:nvSpPr>
          <p:cNvPr id="3" name="Content Placeholder 2"/>
          <p:cNvSpPr>
            <a:spLocks noGrp="1"/>
          </p:cNvSpPr>
          <p:nvPr>
            <p:ph idx="1"/>
          </p:nvPr>
        </p:nvSpPr>
        <p:spPr>
          <a:xfrm>
            <a:off x="1484310" y="1252330"/>
            <a:ext cx="10402890" cy="4538871"/>
          </a:xfrm>
        </p:spPr>
        <p:txBody>
          <a:bodyPr/>
          <a:lstStyle/>
          <a:p>
            <a:endParaRPr lang="en-US" dirty="0"/>
          </a:p>
          <a:p>
            <a:endParaRPr lang="en-US" dirty="0"/>
          </a:p>
          <a:p>
            <a:r>
              <a:rPr lang="en-US" dirty="0"/>
              <a:t>Charles Harris, Michael Pritchard, Michael </a:t>
            </a:r>
            <a:r>
              <a:rPr lang="en-US" dirty="0" err="1"/>
              <a:t>Rabins</a:t>
            </a:r>
            <a:r>
              <a:rPr lang="en-US" dirty="0"/>
              <a:t> : Engineering Ethics – Concepts and Cases;  Wadsworth Cengage Learning, 4</a:t>
            </a:r>
            <a:r>
              <a:rPr lang="en-US" baseline="30000" dirty="0"/>
              <a:t>th</a:t>
            </a:r>
            <a:r>
              <a:rPr lang="en-US" dirty="0"/>
              <a:t> Edition</a:t>
            </a:r>
          </a:p>
          <a:p>
            <a:r>
              <a:rPr lang="en-US" dirty="0"/>
              <a:t>https://ethicsunwrapped.utexas.edu/glossary/deontology </a:t>
            </a:r>
          </a:p>
          <a:p>
            <a:r>
              <a:rPr lang="en-US" dirty="0">
                <a:hlinkClick r:id="rId3"/>
              </a:rPr>
              <a:t>https://media.washtimes.com/media/image/2016/10/06/106_2016_1084782898201.jpg</a:t>
            </a:r>
            <a:endParaRPr lang="en-US" dirty="0"/>
          </a:p>
          <a:p>
            <a:r>
              <a:rPr lang="en-US" dirty="0"/>
              <a:t>http://www.borgenmagazine.com/wpcontent/uploads/2016/09/Understanding-Effective-Altruism-Applying-Strategy-to-Charity.jpg</a:t>
            </a:r>
          </a:p>
          <a:p>
            <a:endParaRPr lang="en-US"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0115D9D6-08EE-477C-9559-79B912851004}"/>
              </a:ext>
            </a:extLst>
          </p:cNvPr>
          <p:cNvSpPr>
            <a:spLocks noGrp="1"/>
          </p:cNvSpPr>
          <p:nvPr>
            <p:ph type="sldNum" sz="quarter" idx="12"/>
          </p:nvPr>
        </p:nvSpPr>
        <p:spPr/>
        <p:txBody>
          <a:bodyPr/>
          <a:lstStyle/>
          <a:p>
            <a:fld id="{2A7B8353-B497-4507-B4C1-586B48F14D44}" type="slidenum">
              <a:rPr lang="en-US" smtClean="0"/>
              <a:t>28</a:t>
            </a:fld>
            <a:endParaRPr lang="en-US" dirty="0"/>
          </a:p>
        </p:txBody>
      </p:sp>
    </p:spTree>
    <p:extLst>
      <p:ext uri="{BB962C8B-B14F-4D97-AF65-F5344CB8AC3E}">
        <p14:creationId xmlns:p14="http://schemas.microsoft.com/office/powerpoint/2010/main" val="30144917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professional ethics examp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1412" y="1114425"/>
            <a:ext cx="5902325" cy="4629149"/>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FABD2F53-C353-4F74-A135-65324816265F}"/>
              </a:ext>
            </a:extLst>
          </p:cNvPr>
          <p:cNvSpPr>
            <a:spLocks noGrp="1"/>
          </p:cNvSpPr>
          <p:nvPr>
            <p:ph type="sldNum" sz="quarter" idx="12"/>
          </p:nvPr>
        </p:nvSpPr>
        <p:spPr/>
        <p:txBody>
          <a:bodyPr/>
          <a:lstStyle/>
          <a:p>
            <a:fld id="{2A7B8353-B497-4507-B4C1-586B48F14D44}" type="slidenum">
              <a:rPr lang="en-US" smtClean="0"/>
              <a:t>29</a:t>
            </a:fld>
            <a:endParaRPr lang="en-US" dirty="0"/>
          </a:p>
        </p:txBody>
      </p:sp>
    </p:spTree>
    <p:extLst>
      <p:ext uri="{BB962C8B-B14F-4D97-AF65-F5344CB8AC3E}">
        <p14:creationId xmlns:p14="http://schemas.microsoft.com/office/powerpoint/2010/main" val="2263740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09883"/>
          </a:xfrm>
        </p:spPr>
        <p:txBody>
          <a:bodyPr/>
          <a:lstStyle/>
          <a:p>
            <a:r>
              <a:rPr lang="en-US" b="1" dirty="0"/>
              <a:t>THE PROFESSIONAL</a:t>
            </a:r>
          </a:p>
        </p:txBody>
      </p:sp>
      <p:sp>
        <p:nvSpPr>
          <p:cNvPr id="3" name="Content Placeholder 2"/>
          <p:cNvSpPr>
            <a:spLocks noGrp="1"/>
          </p:cNvSpPr>
          <p:nvPr>
            <p:ph idx="1"/>
          </p:nvPr>
        </p:nvSpPr>
        <p:spPr>
          <a:xfrm>
            <a:off x="1495425" y="1557338"/>
            <a:ext cx="10515600" cy="5076825"/>
          </a:xfrm>
        </p:spPr>
        <p:txBody>
          <a:bodyPr>
            <a:normAutofit fontScale="77500" lnSpcReduction="20000"/>
          </a:bodyPr>
          <a:lstStyle/>
          <a:p>
            <a:pPr marL="0" indent="0">
              <a:buNone/>
            </a:pPr>
            <a:endParaRPr lang="en-US" sz="2800" b="1" dirty="0">
              <a:solidFill>
                <a:srgbClr val="0000FF"/>
              </a:solidFill>
            </a:endParaRPr>
          </a:p>
          <a:p>
            <a:pPr marL="0" indent="0">
              <a:buNone/>
            </a:pPr>
            <a:r>
              <a:rPr lang="en-US" sz="2800" b="1" dirty="0">
                <a:solidFill>
                  <a:srgbClr val="0000FF"/>
                </a:solidFill>
              </a:rPr>
              <a:t>The Professional – has the ability to command considerable power in the market place</a:t>
            </a:r>
          </a:p>
          <a:p>
            <a:pPr lvl="2"/>
            <a:r>
              <a:rPr lang="en-US" sz="2800" dirty="0"/>
              <a:t>As against the person with an occupation or doing a job</a:t>
            </a:r>
          </a:p>
          <a:p>
            <a:pPr lvl="1"/>
            <a:endParaRPr lang="en-US" dirty="0"/>
          </a:p>
          <a:p>
            <a:pPr marL="457200" lvl="1" indent="0">
              <a:buNone/>
            </a:pPr>
            <a:r>
              <a:rPr lang="en-US" sz="2600" dirty="0"/>
              <a:t>This is because the Professional;</a:t>
            </a:r>
          </a:p>
          <a:p>
            <a:pPr marL="457200" lvl="1" indent="0">
              <a:buNone/>
            </a:pPr>
            <a:r>
              <a:rPr lang="en-US" sz="2600" dirty="0"/>
              <a:t>1.0 - Has Extensive Training </a:t>
            </a:r>
          </a:p>
          <a:p>
            <a:pPr marL="457200" lvl="1" indent="0">
              <a:buNone/>
            </a:pPr>
            <a:r>
              <a:rPr lang="en-US" sz="2600" dirty="0"/>
              <a:t>	   - of an academic / intellectual character over and above practical skills</a:t>
            </a:r>
          </a:p>
          <a:p>
            <a:pPr marL="457200" lvl="1" indent="0">
              <a:buNone/>
            </a:pPr>
            <a:r>
              <a:rPr lang="en-US" sz="2600" dirty="0"/>
              <a:t>          - have a minimum of an undergraduate degree</a:t>
            </a:r>
          </a:p>
          <a:p>
            <a:pPr marL="457200" lvl="1" indent="0">
              <a:buNone/>
            </a:pPr>
            <a:endParaRPr lang="en-US" sz="2600" dirty="0"/>
          </a:p>
          <a:p>
            <a:pPr marL="457200" lvl="1" indent="0">
              <a:buNone/>
            </a:pPr>
            <a:r>
              <a:rPr lang="en-US" sz="2600" dirty="0"/>
              <a:t> 2.0 – Has Vital Knowledge and Skills</a:t>
            </a:r>
          </a:p>
          <a:p>
            <a:pPr marL="457200" lvl="1" indent="0">
              <a:buNone/>
            </a:pPr>
            <a:r>
              <a:rPr lang="en-US" sz="2600" dirty="0"/>
              <a:t>           - specialization e.g. doctors, lawyers, accountants, engineers, </a:t>
            </a:r>
            <a:r>
              <a:rPr lang="en-US" sz="2600" dirty="0" err="1"/>
              <a:t>etc</a:t>
            </a:r>
            <a:endParaRPr lang="en-US" sz="2600" dirty="0"/>
          </a:p>
          <a:p>
            <a:pPr marL="457200" lvl="1" indent="0">
              <a:buNone/>
            </a:pPr>
            <a:r>
              <a:rPr lang="en-US" sz="2600" dirty="0"/>
              <a:t> </a:t>
            </a:r>
          </a:p>
          <a:p>
            <a:pPr lvl="1"/>
            <a:endParaRPr lang="en-US" dirty="0"/>
          </a:p>
          <a:p>
            <a:pPr lvl="1"/>
            <a:endParaRPr lang="en-US" dirty="0"/>
          </a:p>
        </p:txBody>
      </p:sp>
      <p:sp>
        <p:nvSpPr>
          <p:cNvPr id="4" name="Slide Number Placeholder 3">
            <a:extLst>
              <a:ext uri="{FF2B5EF4-FFF2-40B4-BE49-F238E27FC236}">
                <a16:creationId xmlns:a16="http://schemas.microsoft.com/office/drawing/2014/main" id="{9C388218-249D-466A-B4F8-8783F7D5A417}"/>
              </a:ext>
            </a:extLst>
          </p:cNvPr>
          <p:cNvSpPr>
            <a:spLocks noGrp="1"/>
          </p:cNvSpPr>
          <p:nvPr>
            <p:ph type="sldNum" sz="quarter" idx="12"/>
          </p:nvPr>
        </p:nvSpPr>
        <p:spPr/>
        <p:txBody>
          <a:bodyPr/>
          <a:lstStyle/>
          <a:p>
            <a:fld id="{2A7B8353-B497-4507-B4C1-586B48F14D44}" type="slidenum">
              <a:rPr lang="en-US" smtClean="0"/>
              <a:t>3</a:t>
            </a:fld>
            <a:endParaRPr lang="en-US" dirty="0"/>
          </a:p>
        </p:txBody>
      </p:sp>
    </p:spTree>
    <p:extLst>
      <p:ext uri="{BB962C8B-B14F-4D97-AF65-F5344CB8AC3E}">
        <p14:creationId xmlns:p14="http://schemas.microsoft.com/office/powerpoint/2010/main" val="391215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1000"/>
                                        <p:tgtEl>
                                          <p:spTgt spid="3">
                                            <p:txEl>
                                              <p:pRg st="4" end="4"/>
                                            </p:txEl>
                                          </p:spTgt>
                                        </p:tgtEl>
                                      </p:cBhvr>
                                    </p:animEffect>
                                    <p:anim calcmode="lin" valueType="num">
                                      <p:cBhvr>
                                        <p:cTn id="14"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4" end="4"/>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1000"/>
                                        <p:tgtEl>
                                          <p:spTgt spid="3">
                                            <p:txEl>
                                              <p:pRg st="5" end="5"/>
                                            </p:txEl>
                                          </p:spTgt>
                                        </p:tgtEl>
                                      </p:cBhvr>
                                    </p:animEffect>
                                    <p:anim calcmode="lin" valueType="num">
                                      <p:cBhvr>
                                        <p:cTn id="1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5" end="5"/>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1000"/>
                                        <p:tgtEl>
                                          <p:spTgt spid="3">
                                            <p:txEl>
                                              <p:pRg st="6" end="6"/>
                                            </p:txEl>
                                          </p:spTgt>
                                        </p:tgtEl>
                                      </p:cBhvr>
                                    </p:animEffect>
                                    <p:anim calcmode="lin" valueType="num">
                                      <p:cBhvr>
                                        <p:cTn id="2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1000"/>
                                        <p:tgtEl>
                                          <p:spTgt spid="3">
                                            <p:txEl>
                                              <p:pRg st="7" end="7"/>
                                            </p:txEl>
                                          </p:spTgt>
                                        </p:tgtEl>
                                      </p:cBhvr>
                                    </p:animEffect>
                                    <p:anim calcmode="lin" valueType="num">
                                      <p:cBhvr>
                                        <p:cTn id="2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fade">
                                      <p:cBhvr>
                                        <p:cTn id="35" dur="1000"/>
                                        <p:tgtEl>
                                          <p:spTgt spid="3">
                                            <p:txEl>
                                              <p:pRg st="9" end="9"/>
                                            </p:txEl>
                                          </p:spTgt>
                                        </p:tgtEl>
                                      </p:cBhvr>
                                    </p:animEffect>
                                    <p:anim calcmode="lin" valueType="num">
                                      <p:cBhvr>
                                        <p:cTn id="36"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9" end="9"/>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
                                            <p:txEl>
                                              <p:pRg st="10" end="10"/>
                                            </p:txEl>
                                          </p:spTgt>
                                        </p:tgtEl>
                                        <p:attrNameLst>
                                          <p:attrName>style.visibility</p:attrName>
                                        </p:attrNameLst>
                                      </p:cBhvr>
                                      <p:to>
                                        <p:strVal val="visible"/>
                                      </p:to>
                                    </p:set>
                                    <p:animEffect transition="in" filter="fade">
                                      <p:cBhvr>
                                        <p:cTn id="40" dur="1000"/>
                                        <p:tgtEl>
                                          <p:spTgt spid="3">
                                            <p:txEl>
                                              <p:pRg st="10" end="10"/>
                                            </p:txEl>
                                          </p:spTgt>
                                        </p:tgtEl>
                                      </p:cBhvr>
                                    </p:animEffect>
                                    <p:anim calcmode="lin" valueType="num">
                                      <p:cBhvr>
                                        <p:cTn id="41"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animEffect transition="in" filter="fade">
                                      <p:cBhvr>
                                        <p:cTn id="45" dur="1000"/>
                                        <p:tgtEl>
                                          <p:spTgt spid="3">
                                            <p:txEl>
                                              <p:pRg st="11" end="11"/>
                                            </p:txEl>
                                          </p:spTgt>
                                        </p:tgtEl>
                                      </p:cBhvr>
                                    </p:animEffect>
                                    <p:anim calcmode="lin" valueType="num">
                                      <p:cBhvr>
                                        <p:cTn id="46"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2949" y="1812234"/>
            <a:ext cx="8930747" cy="1076326"/>
          </a:xfrm>
        </p:spPr>
        <p:txBody>
          <a:bodyPr>
            <a:normAutofit/>
          </a:bodyPr>
          <a:lstStyle/>
          <a:p>
            <a:pPr algn="ctr"/>
            <a:r>
              <a:rPr lang="en-US" sz="5400" b="1" dirty="0">
                <a:solidFill>
                  <a:srgbClr val="0000FF"/>
                </a:solidFill>
              </a:rPr>
              <a:t>THANK YOU !!!!</a:t>
            </a:r>
          </a:p>
        </p:txBody>
      </p:sp>
      <p:sp>
        <p:nvSpPr>
          <p:cNvPr id="3" name="Text Placeholder 2"/>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D2CCBF-9221-41A3-9AA8-DECA50A49700}"/>
              </a:ext>
            </a:extLst>
          </p:cNvPr>
          <p:cNvSpPr>
            <a:spLocks noGrp="1"/>
          </p:cNvSpPr>
          <p:nvPr>
            <p:ph type="sldNum" sz="quarter" idx="12"/>
          </p:nvPr>
        </p:nvSpPr>
        <p:spPr/>
        <p:txBody>
          <a:bodyPr/>
          <a:lstStyle/>
          <a:p>
            <a:fld id="{2A7B8353-B497-4507-B4C1-586B48F14D44}" type="slidenum">
              <a:rPr lang="en-US" smtClean="0"/>
              <a:t>30</a:t>
            </a:fld>
            <a:endParaRPr lang="en-US" dirty="0"/>
          </a:p>
        </p:txBody>
      </p:sp>
      <p:pic>
        <p:nvPicPr>
          <p:cNvPr id="5" name="Picture 4">
            <a:extLst>
              <a:ext uri="{FF2B5EF4-FFF2-40B4-BE49-F238E27FC236}">
                <a16:creationId xmlns:a16="http://schemas.microsoft.com/office/drawing/2014/main" id="{C3F6FB7F-03BA-4462-9470-7B1ABABAA8F3}"/>
              </a:ext>
            </a:extLst>
          </p:cNvPr>
          <p:cNvPicPr>
            <a:picLocks noChangeAspect="1"/>
          </p:cNvPicPr>
          <p:nvPr/>
        </p:nvPicPr>
        <p:blipFill>
          <a:blip r:embed="rId2"/>
          <a:stretch>
            <a:fillRect/>
          </a:stretch>
        </p:blipFill>
        <p:spPr>
          <a:xfrm>
            <a:off x="4108174" y="4759881"/>
            <a:ext cx="5383235" cy="1755800"/>
          </a:xfrm>
          <a:prstGeom prst="rect">
            <a:avLst/>
          </a:prstGeom>
        </p:spPr>
      </p:pic>
    </p:spTree>
    <p:extLst>
      <p:ext uri="{BB962C8B-B14F-4D97-AF65-F5344CB8AC3E}">
        <p14:creationId xmlns:p14="http://schemas.microsoft.com/office/powerpoint/2010/main" val="3684323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36844"/>
          </a:xfrm>
        </p:spPr>
        <p:txBody>
          <a:bodyPr/>
          <a:lstStyle/>
          <a:p>
            <a:r>
              <a:rPr lang="en-US" b="1" dirty="0"/>
              <a:t>THE PROFESSIONAL</a:t>
            </a:r>
            <a:endParaRPr lang="en-US" dirty="0"/>
          </a:p>
        </p:txBody>
      </p:sp>
      <p:sp>
        <p:nvSpPr>
          <p:cNvPr id="3" name="Content Placeholder 2"/>
          <p:cNvSpPr>
            <a:spLocks noGrp="1"/>
          </p:cNvSpPr>
          <p:nvPr>
            <p:ph idx="1"/>
          </p:nvPr>
        </p:nvSpPr>
        <p:spPr>
          <a:xfrm>
            <a:off x="838200" y="1101970"/>
            <a:ext cx="10515600" cy="5074993"/>
          </a:xfrm>
        </p:spPr>
        <p:txBody>
          <a:bodyPr>
            <a:normAutofit lnSpcReduction="10000"/>
          </a:bodyPr>
          <a:lstStyle/>
          <a:p>
            <a:r>
              <a:rPr lang="en-US" dirty="0"/>
              <a:t>3.0 – has Control of Services</a:t>
            </a:r>
          </a:p>
          <a:p>
            <a:pPr marL="0" indent="0">
              <a:buNone/>
            </a:pPr>
            <a:r>
              <a:rPr lang="en-US" dirty="0"/>
              <a:t>             Professions have a monopoly </a:t>
            </a:r>
          </a:p>
          <a:p>
            <a:pPr marL="0" indent="0">
              <a:buNone/>
            </a:pPr>
            <a:r>
              <a:rPr lang="en-US" dirty="0"/>
              <a:t>              - they can exert considerable control over professionals services</a:t>
            </a:r>
          </a:p>
          <a:p>
            <a:pPr marL="0" indent="0">
              <a:buNone/>
            </a:pPr>
            <a:r>
              <a:rPr lang="en-US" dirty="0"/>
              <a:t>                 a. Qualified – practitioners must  meet educational and experience 					standards as required by the profession</a:t>
            </a:r>
          </a:p>
          <a:p>
            <a:pPr marL="0" indent="0">
              <a:buNone/>
            </a:pPr>
            <a:r>
              <a:rPr lang="en-US" dirty="0"/>
              <a:t>                 b. Licensing  - practitioners as qualified above, get State recognition, 					earning the confidence of the community</a:t>
            </a:r>
          </a:p>
          <a:p>
            <a:pPr marL="0" indent="0">
              <a:buNone/>
            </a:pPr>
            <a:endParaRPr lang="en-US" dirty="0"/>
          </a:p>
          <a:p>
            <a:pPr marL="0" indent="0">
              <a:buNone/>
            </a:pPr>
            <a:r>
              <a:rPr lang="en-US" dirty="0"/>
              <a:t>		Sri Lanka Medical Council                     GMOA ???</a:t>
            </a:r>
          </a:p>
          <a:p>
            <a:pPr marL="0" indent="0">
              <a:buNone/>
            </a:pPr>
            <a:r>
              <a:rPr lang="en-US" dirty="0"/>
              <a:t>		Engineering Council of Sri Lanka</a:t>
            </a:r>
          </a:p>
          <a:p>
            <a:pPr marL="0" indent="0">
              <a:buNone/>
            </a:pPr>
            <a:r>
              <a:rPr lang="en-US" dirty="0"/>
              <a:t>		Bar Association of Sri Lanka</a:t>
            </a:r>
          </a:p>
        </p:txBody>
      </p:sp>
      <p:sp>
        <p:nvSpPr>
          <p:cNvPr id="4" name="Slide Number Placeholder 3">
            <a:extLst>
              <a:ext uri="{FF2B5EF4-FFF2-40B4-BE49-F238E27FC236}">
                <a16:creationId xmlns:a16="http://schemas.microsoft.com/office/drawing/2014/main" id="{0C02FC3A-D696-468A-9777-63E1AFE4FF73}"/>
              </a:ext>
            </a:extLst>
          </p:cNvPr>
          <p:cNvSpPr>
            <a:spLocks noGrp="1"/>
          </p:cNvSpPr>
          <p:nvPr>
            <p:ph type="sldNum" sz="quarter" idx="12"/>
          </p:nvPr>
        </p:nvSpPr>
        <p:spPr/>
        <p:txBody>
          <a:bodyPr/>
          <a:lstStyle/>
          <a:p>
            <a:fld id="{2A7B8353-B497-4507-B4C1-586B48F14D44}" type="slidenum">
              <a:rPr lang="en-US" smtClean="0"/>
              <a:t>4</a:t>
            </a:fld>
            <a:endParaRPr lang="en-US" dirty="0"/>
          </a:p>
        </p:txBody>
      </p:sp>
    </p:spTree>
    <p:extLst>
      <p:ext uri="{BB962C8B-B14F-4D97-AF65-F5344CB8AC3E}">
        <p14:creationId xmlns:p14="http://schemas.microsoft.com/office/powerpoint/2010/main" val="2818933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anim calcmode="lin" valueType="num">
                                      <p:cBhvr additive="base">
                                        <p:cTn id="3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 calcmode="lin" valueType="num">
                                      <p:cBhvr additive="base">
                                        <p:cTn id="3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60111"/>
          </a:xfrm>
        </p:spPr>
        <p:txBody>
          <a:bodyPr>
            <a:normAutofit fontScale="90000"/>
          </a:bodyPr>
          <a:lstStyle/>
          <a:p>
            <a:r>
              <a:rPr lang="en-US" b="1" dirty="0"/>
              <a:t>THE PROFESSIONAL</a:t>
            </a:r>
            <a:endParaRPr lang="en-US" dirty="0"/>
          </a:p>
        </p:txBody>
      </p:sp>
      <p:sp>
        <p:nvSpPr>
          <p:cNvPr id="3" name="Content Placeholder 2"/>
          <p:cNvSpPr>
            <a:spLocks noGrp="1"/>
          </p:cNvSpPr>
          <p:nvPr>
            <p:ph idx="1"/>
          </p:nvPr>
        </p:nvSpPr>
        <p:spPr>
          <a:xfrm>
            <a:off x="838200" y="1177636"/>
            <a:ext cx="10515600" cy="4999327"/>
          </a:xfrm>
        </p:spPr>
        <p:txBody>
          <a:bodyPr/>
          <a:lstStyle/>
          <a:p>
            <a:pPr marL="0" indent="0">
              <a:buNone/>
            </a:pPr>
            <a:r>
              <a:rPr lang="en-US" dirty="0"/>
              <a:t>4.0 – has Autonomy in the Workplace</a:t>
            </a:r>
          </a:p>
          <a:p>
            <a:pPr marL="0" indent="0">
              <a:buNone/>
            </a:pPr>
            <a:r>
              <a:rPr lang="en-US" dirty="0"/>
              <a:t>	- exercise greater degree of individual judgement in carrying out  duties</a:t>
            </a:r>
          </a:p>
          <a:p>
            <a:pPr marL="0" indent="0">
              <a:buNone/>
            </a:pPr>
            <a:r>
              <a:rPr lang="en-US" dirty="0"/>
              <a:t>           - mainly in private practice; to a lesser degree in </a:t>
            </a:r>
            <a:r>
              <a:rPr lang="en-US" dirty="0" err="1"/>
              <a:t>organisations</a:t>
            </a:r>
            <a:endParaRPr lang="en-US" dirty="0"/>
          </a:p>
          <a:p>
            <a:pPr marL="0" indent="0">
              <a:buNone/>
            </a:pPr>
            <a:r>
              <a:rPr lang="en-US" dirty="0"/>
              <a:t>	  </a:t>
            </a:r>
          </a:p>
          <a:p>
            <a:pPr marL="0" indent="0">
              <a:buNone/>
            </a:pPr>
            <a:r>
              <a:rPr lang="en-US" dirty="0"/>
              <a:t>	  Justification – only the professional has sufficient knowledge to determine 			the appropriate professional service for a given situation	 </a:t>
            </a:r>
          </a:p>
          <a:p>
            <a:pPr marL="0" indent="0">
              <a:buNone/>
            </a:pPr>
            <a:r>
              <a:rPr lang="en-US" dirty="0"/>
              <a:t>	  Autonomy – promote economic self-interest</a:t>
            </a:r>
          </a:p>
          <a:p>
            <a:pPr marL="0" indent="0">
              <a:buNone/>
            </a:pPr>
            <a:r>
              <a:rPr lang="en-US" dirty="0"/>
              <a:t>		- doctor prescribing more test than necessary </a:t>
            </a:r>
          </a:p>
          <a:p>
            <a:pPr marL="0" indent="0">
              <a:buNone/>
            </a:pPr>
            <a:r>
              <a:rPr lang="en-US" dirty="0"/>
              <a:t>           </a:t>
            </a:r>
          </a:p>
          <a:p>
            <a:pPr marL="0" indent="0">
              <a:buNone/>
            </a:pPr>
            <a:r>
              <a:rPr lang="en-US" dirty="0"/>
              <a:t>          </a:t>
            </a:r>
            <a:r>
              <a:rPr lang="en-US" dirty="0">
                <a:solidFill>
                  <a:srgbClr val="0000FF"/>
                </a:solidFill>
              </a:rPr>
              <a:t>Autonomy – independence or freedom, as of the will or one’s actions</a:t>
            </a:r>
          </a:p>
        </p:txBody>
      </p:sp>
      <p:sp>
        <p:nvSpPr>
          <p:cNvPr id="4" name="Slide Number Placeholder 3">
            <a:extLst>
              <a:ext uri="{FF2B5EF4-FFF2-40B4-BE49-F238E27FC236}">
                <a16:creationId xmlns:a16="http://schemas.microsoft.com/office/drawing/2014/main" id="{4BDDEF2A-F1F3-4BAE-820F-B8B0D4301DDA}"/>
              </a:ext>
            </a:extLst>
          </p:cNvPr>
          <p:cNvSpPr>
            <a:spLocks noGrp="1"/>
          </p:cNvSpPr>
          <p:nvPr>
            <p:ph type="sldNum" sz="quarter" idx="12"/>
          </p:nvPr>
        </p:nvSpPr>
        <p:spPr/>
        <p:txBody>
          <a:bodyPr/>
          <a:lstStyle/>
          <a:p>
            <a:fld id="{2A7B8353-B497-4507-B4C1-586B48F14D44}" type="slidenum">
              <a:rPr lang="en-US" smtClean="0"/>
              <a:t>5</a:t>
            </a:fld>
            <a:endParaRPr lang="en-US" dirty="0"/>
          </a:p>
        </p:txBody>
      </p:sp>
    </p:spTree>
    <p:extLst>
      <p:ext uri="{BB962C8B-B14F-4D97-AF65-F5344CB8AC3E}">
        <p14:creationId xmlns:p14="http://schemas.microsoft.com/office/powerpoint/2010/main" val="2573458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1000"/>
                                        <p:tgtEl>
                                          <p:spTgt spid="3">
                                            <p:txEl>
                                              <p:pRg st="5" end="5"/>
                                            </p:txEl>
                                          </p:spTgt>
                                        </p:tgtEl>
                                      </p:cBhvr>
                                    </p:animEffect>
                                    <p:anim calcmode="lin" valueType="num">
                                      <p:cBhvr>
                                        <p:cTn id="3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1000"/>
                                        <p:tgtEl>
                                          <p:spTgt spid="3">
                                            <p:txEl>
                                              <p:pRg st="6" end="6"/>
                                            </p:txEl>
                                          </p:spTgt>
                                        </p:tgtEl>
                                      </p:cBhvr>
                                    </p:animEffect>
                                    <p:anim calcmode="lin" valueType="num">
                                      <p:cBhvr>
                                        <p:cTn id="3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6" end="6"/>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1000"/>
                                        <p:tgtEl>
                                          <p:spTgt spid="3">
                                            <p:txEl>
                                              <p:pRg st="7" end="7"/>
                                            </p:txEl>
                                          </p:spTgt>
                                        </p:tgtEl>
                                      </p:cBhvr>
                                    </p:animEffect>
                                    <p:anim calcmode="lin" valueType="num">
                                      <p:cBhvr>
                                        <p:cTn id="4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1000"/>
                                        <p:tgtEl>
                                          <p:spTgt spid="3">
                                            <p:txEl>
                                              <p:pRg st="8" end="8"/>
                                            </p:txEl>
                                          </p:spTgt>
                                        </p:tgtEl>
                                      </p:cBhvr>
                                    </p:animEffect>
                                    <p:anim calcmode="lin" valueType="num">
                                      <p:cBhvr>
                                        <p:cTn id="4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7093"/>
          </a:xfrm>
        </p:spPr>
        <p:txBody>
          <a:bodyPr/>
          <a:lstStyle/>
          <a:p>
            <a:r>
              <a:rPr lang="en-US" b="1" dirty="0"/>
              <a:t>THE PROFESSIONAL</a:t>
            </a:r>
            <a:endParaRPr lang="en-US" dirty="0"/>
          </a:p>
        </p:txBody>
      </p:sp>
      <p:sp>
        <p:nvSpPr>
          <p:cNvPr id="3" name="Content Placeholder 2"/>
          <p:cNvSpPr>
            <a:spLocks noGrp="1"/>
          </p:cNvSpPr>
          <p:nvPr>
            <p:ph idx="1"/>
          </p:nvPr>
        </p:nvSpPr>
        <p:spPr>
          <a:xfrm>
            <a:off x="838200" y="1233055"/>
            <a:ext cx="10515600" cy="4943908"/>
          </a:xfrm>
        </p:spPr>
        <p:txBody>
          <a:bodyPr>
            <a:normAutofit/>
          </a:bodyPr>
          <a:lstStyle/>
          <a:p>
            <a:pPr marL="0" indent="0">
              <a:buNone/>
            </a:pPr>
            <a:r>
              <a:rPr lang="en-US" dirty="0"/>
              <a:t>5.0 – makes Claim to Ethical Regulation</a:t>
            </a:r>
          </a:p>
          <a:p>
            <a:pPr marL="0" indent="0">
              <a:buNone/>
            </a:pPr>
            <a:r>
              <a:rPr lang="en-US" dirty="0"/>
              <a:t>	- claim to be regulated by ethical standards as given in a Code of Ethics</a:t>
            </a:r>
          </a:p>
          <a:p>
            <a:pPr marL="0" indent="0">
              <a:buNone/>
            </a:pPr>
            <a:r>
              <a:rPr lang="en-US" dirty="0"/>
              <a:t>	  - many professions limit themselves to the public benefit</a:t>
            </a:r>
          </a:p>
          <a:p>
            <a:pPr marL="0" indent="0">
              <a:buNone/>
            </a:pPr>
            <a:r>
              <a:rPr lang="en-US" dirty="0"/>
              <a:t>	  - violations – limited action </a:t>
            </a:r>
          </a:p>
          <a:p>
            <a:pPr marL="0" indent="0">
              <a:buNone/>
            </a:pPr>
            <a:r>
              <a:rPr lang="en-US" dirty="0">
                <a:sym typeface="Wingdings" panose="05000000000000000000" pitchFamily="2" charset="2"/>
              </a:rPr>
              <a:t>	       expel from organization or cancelling license to practice</a:t>
            </a:r>
          </a:p>
          <a:p>
            <a:pPr marL="0" indent="0">
              <a:buNone/>
            </a:pPr>
            <a:endParaRPr lang="en-US" dirty="0">
              <a:sym typeface="Wingdings" panose="05000000000000000000" pitchFamily="2" charset="2"/>
            </a:endParaRPr>
          </a:p>
          <a:p>
            <a:pPr marL="0" indent="0">
              <a:buNone/>
            </a:pPr>
            <a:r>
              <a:rPr lang="en-US" dirty="0">
                <a:sym typeface="Wingdings" panose="05000000000000000000" pitchFamily="2" charset="2"/>
              </a:rPr>
              <a:t>	Professions have one or both of the following dimensions:</a:t>
            </a:r>
          </a:p>
          <a:p>
            <a:pPr marL="0" indent="0">
              <a:buNone/>
            </a:pPr>
            <a:r>
              <a:rPr lang="en-US" dirty="0"/>
              <a:t>	- Altruism – selfless concern for the well—being of others</a:t>
            </a:r>
          </a:p>
          <a:p>
            <a:pPr marL="0" indent="0">
              <a:buNone/>
            </a:pPr>
            <a:r>
              <a:rPr lang="en-US" dirty="0"/>
              <a:t>	- Self-interest – need or desires of one’s self</a:t>
            </a:r>
          </a:p>
        </p:txBody>
      </p:sp>
      <p:sp>
        <p:nvSpPr>
          <p:cNvPr id="4" name="Slide Number Placeholder 3">
            <a:extLst>
              <a:ext uri="{FF2B5EF4-FFF2-40B4-BE49-F238E27FC236}">
                <a16:creationId xmlns:a16="http://schemas.microsoft.com/office/drawing/2014/main" id="{870983E4-74E5-4706-AEDD-412A3C0BD485}"/>
              </a:ext>
            </a:extLst>
          </p:cNvPr>
          <p:cNvSpPr>
            <a:spLocks noGrp="1"/>
          </p:cNvSpPr>
          <p:nvPr>
            <p:ph type="sldNum" sz="quarter" idx="12"/>
          </p:nvPr>
        </p:nvSpPr>
        <p:spPr/>
        <p:txBody>
          <a:bodyPr/>
          <a:lstStyle/>
          <a:p>
            <a:fld id="{2A7B8353-B497-4507-B4C1-586B48F14D44}" type="slidenum">
              <a:rPr lang="en-US" smtClean="0"/>
              <a:t>6</a:t>
            </a:fld>
            <a:endParaRPr lang="en-US" dirty="0"/>
          </a:p>
        </p:txBody>
      </p:sp>
    </p:spTree>
    <p:extLst>
      <p:ext uri="{BB962C8B-B14F-4D97-AF65-F5344CB8AC3E}">
        <p14:creationId xmlns:p14="http://schemas.microsoft.com/office/powerpoint/2010/main" val="280149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1000"/>
                                        <p:tgtEl>
                                          <p:spTgt spid="3">
                                            <p:txEl>
                                              <p:pRg st="6" end="6"/>
                                            </p:txEl>
                                          </p:spTgt>
                                        </p:tgtEl>
                                      </p:cBhvr>
                                    </p:animEffect>
                                    <p:anim calcmode="lin" valueType="num">
                                      <p:cBhvr>
                                        <p:cTn id="3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6" end="6"/>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animEffect transition="in" filter="fade">
                                      <p:cBhvr>
                                        <p:cTn id="39" dur="1000"/>
                                        <p:tgtEl>
                                          <p:spTgt spid="3">
                                            <p:txEl>
                                              <p:pRg st="7" end="7"/>
                                            </p:txEl>
                                          </p:spTgt>
                                        </p:tgtEl>
                                      </p:cBhvr>
                                    </p:animEffect>
                                    <p:anim calcmode="lin" valueType="num">
                                      <p:cBhvr>
                                        <p:cTn id="40"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fade">
                                      <p:cBhvr>
                                        <p:cTn id="44" dur="1000"/>
                                        <p:tgtEl>
                                          <p:spTgt spid="3">
                                            <p:txEl>
                                              <p:pRg st="8" end="8"/>
                                            </p:txEl>
                                          </p:spTgt>
                                        </p:tgtEl>
                                      </p:cBhvr>
                                    </p:animEffect>
                                    <p:anim calcmode="lin" valueType="num">
                                      <p:cBhvr>
                                        <p:cTn id="4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840930D-3476-438B-B45A-9C1543DCEA2A}"/>
              </a:ext>
            </a:extLst>
          </p:cNvPr>
          <p:cNvPicPr>
            <a:picLocks noChangeAspect="1"/>
          </p:cNvPicPr>
          <p:nvPr/>
        </p:nvPicPr>
        <p:blipFill>
          <a:blip r:embed="rId2"/>
          <a:stretch>
            <a:fillRect/>
          </a:stretch>
        </p:blipFill>
        <p:spPr>
          <a:xfrm>
            <a:off x="232642" y="124239"/>
            <a:ext cx="5462479" cy="4368248"/>
          </a:xfrm>
          <a:prstGeom prst="rect">
            <a:avLst/>
          </a:prstGeom>
        </p:spPr>
      </p:pic>
      <p:pic>
        <p:nvPicPr>
          <p:cNvPr id="5" name="Picture 4">
            <a:extLst>
              <a:ext uri="{FF2B5EF4-FFF2-40B4-BE49-F238E27FC236}">
                <a16:creationId xmlns:a16="http://schemas.microsoft.com/office/drawing/2014/main" id="{19B3258A-9FDE-4D95-854C-D59D7B0388FC}"/>
              </a:ext>
            </a:extLst>
          </p:cNvPr>
          <p:cNvPicPr>
            <a:picLocks noChangeAspect="1"/>
          </p:cNvPicPr>
          <p:nvPr/>
        </p:nvPicPr>
        <p:blipFill>
          <a:blip r:embed="rId3"/>
          <a:stretch>
            <a:fillRect/>
          </a:stretch>
        </p:blipFill>
        <p:spPr>
          <a:xfrm>
            <a:off x="5943600" y="2047460"/>
            <a:ext cx="6096000" cy="4671391"/>
          </a:xfrm>
          <a:prstGeom prst="rect">
            <a:avLst/>
          </a:prstGeom>
        </p:spPr>
      </p:pic>
      <p:sp>
        <p:nvSpPr>
          <p:cNvPr id="7" name="TextBox 6">
            <a:extLst>
              <a:ext uri="{FF2B5EF4-FFF2-40B4-BE49-F238E27FC236}">
                <a16:creationId xmlns:a16="http://schemas.microsoft.com/office/drawing/2014/main" id="{AD9B834A-4290-4A3E-A958-D21742C49979}"/>
              </a:ext>
            </a:extLst>
          </p:cNvPr>
          <p:cNvSpPr txBox="1"/>
          <p:nvPr/>
        </p:nvSpPr>
        <p:spPr>
          <a:xfrm>
            <a:off x="1046093" y="4492487"/>
            <a:ext cx="4773267" cy="1200329"/>
          </a:xfrm>
          <a:prstGeom prst="rect">
            <a:avLst/>
          </a:prstGeom>
          <a:noFill/>
        </p:spPr>
        <p:txBody>
          <a:bodyPr wrap="square">
            <a:spAutoFit/>
          </a:bodyPr>
          <a:lstStyle/>
          <a:p>
            <a:r>
              <a:rPr lang="en-US" dirty="0"/>
              <a:t>ALTRUISM</a:t>
            </a:r>
          </a:p>
          <a:p>
            <a:endParaRPr lang="en-US" dirty="0"/>
          </a:p>
          <a:p>
            <a:r>
              <a:rPr lang="en-US" dirty="0"/>
              <a:t>the belief in or practice of disinterested and selfless concern for the well-being of others.</a:t>
            </a:r>
          </a:p>
        </p:txBody>
      </p:sp>
      <p:sp>
        <p:nvSpPr>
          <p:cNvPr id="9" name="TextBox 8">
            <a:extLst>
              <a:ext uri="{FF2B5EF4-FFF2-40B4-BE49-F238E27FC236}">
                <a16:creationId xmlns:a16="http://schemas.microsoft.com/office/drawing/2014/main" id="{756237E3-7C4B-49C2-B251-88B759F87CC5}"/>
              </a:ext>
            </a:extLst>
          </p:cNvPr>
          <p:cNvSpPr txBox="1"/>
          <p:nvPr/>
        </p:nvSpPr>
        <p:spPr>
          <a:xfrm>
            <a:off x="5861702" y="124239"/>
            <a:ext cx="6097656" cy="1477328"/>
          </a:xfrm>
          <a:prstGeom prst="rect">
            <a:avLst/>
          </a:prstGeom>
          <a:noFill/>
        </p:spPr>
        <p:txBody>
          <a:bodyPr wrap="square">
            <a:spAutoFit/>
          </a:bodyPr>
          <a:lstStyle/>
          <a:p>
            <a:r>
              <a:rPr lang="en-US" dirty="0"/>
              <a:t>SELF-INTEREST</a:t>
            </a:r>
          </a:p>
          <a:p>
            <a:endParaRPr lang="en-US" dirty="0"/>
          </a:p>
          <a:p>
            <a:r>
              <a:rPr lang="en-US" dirty="0"/>
              <a:t>one's personal interest or advantage, especially when pursued without regard for others.</a:t>
            </a:r>
          </a:p>
          <a:p>
            <a:endParaRPr lang="en-US" dirty="0"/>
          </a:p>
        </p:txBody>
      </p:sp>
      <p:sp>
        <p:nvSpPr>
          <p:cNvPr id="10" name="Slide Number Placeholder 9">
            <a:extLst>
              <a:ext uri="{FF2B5EF4-FFF2-40B4-BE49-F238E27FC236}">
                <a16:creationId xmlns:a16="http://schemas.microsoft.com/office/drawing/2014/main" id="{EDA4BDFF-02D7-4AEA-ADA5-1ECCFBF425B6}"/>
              </a:ext>
            </a:extLst>
          </p:cNvPr>
          <p:cNvSpPr>
            <a:spLocks noGrp="1"/>
          </p:cNvSpPr>
          <p:nvPr>
            <p:ph type="sldNum" sz="quarter" idx="12"/>
          </p:nvPr>
        </p:nvSpPr>
        <p:spPr/>
        <p:txBody>
          <a:bodyPr/>
          <a:lstStyle/>
          <a:p>
            <a:fld id="{2A7B8353-B497-4507-B4C1-586B48F14D44}" type="slidenum">
              <a:rPr lang="en-US" smtClean="0"/>
              <a:t>7</a:t>
            </a:fld>
            <a:endParaRPr lang="en-US" dirty="0"/>
          </a:p>
        </p:txBody>
      </p:sp>
    </p:spTree>
    <p:extLst>
      <p:ext uri="{BB962C8B-B14F-4D97-AF65-F5344CB8AC3E}">
        <p14:creationId xmlns:p14="http://schemas.microsoft.com/office/powerpoint/2010/main" val="3818540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01675"/>
          </a:xfrm>
        </p:spPr>
        <p:txBody>
          <a:bodyPr/>
          <a:lstStyle/>
          <a:p>
            <a:r>
              <a:rPr lang="en-US" b="1" dirty="0"/>
              <a:t> PROFESSIONS AS SOCIAL PRACTICES</a:t>
            </a:r>
            <a:endParaRPr lang="en-US" dirty="0"/>
          </a:p>
        </p:txBody>
      </p:sp>
      <p:sp>
        <p:nvSpPr>
          <p:cNvPr id="3" name="Content Placeholder 2"/>
          <p:cNvSpPr>
            <a:spLocks noGrp="1"/>
          </p:cNvSpPr>
          <p:nvPr>
            <p:ph idx="1"/>
          </p:nvPr>
        </p:nvSpPr>
        <p:spPr>
          <a:xfrm>
            <a:off x="1490663" y="1066800"/>
            <a:ext cx="10515600" cy="5391431"/>
          </a:xfrm>
        </p:spPr>
        <p:txBody>
          <a:bodyPr>
            <a:normAutofit lnSpcReduction="10000"/>
          </a:bodyPr>
          <a:lstStyle/>
          <a:p>
            <a:r>
              <a:rPr lang="en-US" sz="2800" dirty="0"/>
              <a:t>A profession is an example of a “social practice”</a:t>
            </a:r>
          </a:p>
          <a:p>
            <a:pPr marL="0" indent="0">
              <a:buNone/>
            </a:pPr>
            <a:r>
              <a:rPr lang="en-US" dirty="0"/>
              <a:t>1. Every social practice has one or more aims or benefits that are specially associated with it</a:t>
            </a:r>
          </a:p>
          <a:p>
            <a:pPr lvl="1"/>
            <a:r>
              <a:rPr lang="en-US" dirty="0"/>
              <a:t>e.g. medicine aims at the health of patients: the aim of law is justice</a:t>
            </a:r>
          </a:p>
          <a:p>
            <a:pPr lvl="1"/>
            <a:r>
              <a:rPr lang="en-US" dirty="0"/>
              <a:t>A practice may also produce other benefits, such as money, social prestige, </a:t>
            </a:r>
            <a:r>
              <a:rPr lang="en-US" dirty="0" err="1"/>
              <a:t>etc</a:t>
            </a:r>
            <a:endParaRPr lang="en-US" dirty="0"/>
          </a:p>
          <a:p>
            <a:pPr marL="0" indent="0">
              <a:buNone/>
            </a:pPr>
            <a:r>
              <a:rPr lang="en-US" dirty="0"/>
              <a:t>2.  A social practice is inconceivable without this “aim”</a:t>
            </a:r>
          </a:p>
          <a:p>
            <a:pPr marL="0" indent="0">
              <a:buNone/>
            </a:pPr>
            <a:r>
              <a:rPr lang="en-US" dirty="0"/>
              <a:t>3. The aim of a social practice must be morally justifiable aims</a:t>
            </a:r>
          </a:p>
          <a:p>
            <a:pPr marL="0" indent="0">
              <a:buNone/>
            </a:pPr>
            <a:r>
              <a:rPr lang="en-US" dirty="0"/>
              <a:t>4. The distinctive aim of a social practice provides a criterion for evaluating the </a:t>
            </a:r>
            <a:r>
              <a:rPr lang="en-US" dirty="0" err="1"/>
              <a:t>behaviour</a:t>
            </a:r>
            <a:r>
              <a:rPr lang="en-US" dirty="0"/>
              <a:t> of practitioners and for resolving moral issues that arise in the practice.</a:t>
            </a:r>
          </a:p>
          <a:p>
            <a:pPr marL="0" indent="0">
              <a:buNone/>
            </a:pPr>
            <a:r>
              <a:rPr lang="en-US" dirty="0"/>
              <a:t> The advantage of this concept of professionalism is that it has a moral orientation, and characterizes the professions as institutions that must not only be morally permissible, but also aim at some moral good</a:t>
            </a:r>
          </a:p>
        </p:txBody>
      </p:sp>
      <p:sp>
        <p:nvSpPr>
          <p:cNvPr id="4" name="Slide Number Placeholder 3">
            <a:extLst>
              <a:ext uri="{FF2B5EF4-FFF2-40B4-BE49-F238E27FC236}">
                <a16:creationId xmlns:a16="http://schemas.microsoft.com/office/drawing/2014/main" id="{CF41939E-33C1-4C0D-BE69-80150CE4908E}"/>
              </a:ext>
            </a:extLst>
          </p:cNvPr>
          <p:cNvSpPr>
            <a:spLocks noGrp="1"/>
          </p:cNvSpPr>
          <p:nvPr>
            <p:ph type="sldNum" sz="quarter" idx="12"/>
          </p:nvPr>
        </p:nvSpPr>
        <p:spPr/>
        <p:txBody>
          <a:bodyPr/>
          <a:lstStyle/>
          <a:p>
            <a:fld id="{2A7B8353-B497-4507-B4C1-586B48F14D44}" type="slidenum">
              <a:rPr lang="en-US" smtClean="0"/>
              <a:t>8</a:t>
            </a:fld>
            <a:endParaRPr lang="en-US" dirty="0"/>
          </a:p>
        </p:txBody>
      </p:sp>
    </p:spTree>
    <p:extLst>
      <p:ext uri="{BB962C8B-B14F-4D97-AF65-F5344CB8AC3E}">
        <p14:creationId xmlns:p14="http://schemas.microsoft.com/office/powerpoint/2010/main" val="1858240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1000"/>
                                        <p:tgtEl>
                                          <p:spTgt spid="3">
                                            <p:txEl>
                                              <p:pRg st="2" end="2"/>
                                            </p:txEl>
                                          </p:spTgt>
                                        </p:tgtEl>
                                      </p:cBhvr>
                                    </p:animEffect>
                                    <p:anim calcmode="lin" valueType="num">
                                      <p:cBhvr>
                                        <p:cTn id="1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1000"/>
                                        <p:tgtEl>
                                          <p:spTgt spid="3">
                                            <p:txEl>
                                              <p:pRg st="3" end="3"/>
                                            </p:txEl>
                                          </p:spTgt>
                                        </p:tgtEl>
                                      </p:cBhvr>
                                    </p:animEffect>
                                    <p:anim calcmode="lin" valueType="num">
                                      <p:cBhvr>
                                        <p:cTn id="2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5"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fade">
                                      <p:cBhvr>
                                        <p:cTn id="35" dur="1000"/>
                                        <p:tgtEl>
                                          <p:spTgt spid="3">
                                            <p:txEl>
                                              <p:pRg st="5" end="5"/>
                                            </p:txEl>
                                          </p:spTgt>
                                        </p:tgtEl>
                                      </p:cBhvr>
                                    </p:animEffect>
                                    <p:anim calcmode="lin" valueType="num">
                                      <p:cBhvr>
                                        <p:cTn id="3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fade">
                                      <p:cBhvr>
                                        <p:cTn id="42" dur="1000"/>
                                        <p:tgtEl>
                                          <p:spTgt spid="3">
                                            <p:txEl>
                                              <p:pRg st="6" end="6"/>
                                            </p:txEl>
                                          </p:spTgt>
                                        </p:tgtEl>
                                      </p:cBhvr>
                                    </p:animEffect>
                                    <p:anim calcmode="lin" valueType="num">
                                      <p:cBhvr>
                                        <p:cTn id="43"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wipe(down)">
                                      <p:cBhvr>
                                        <p:cTn id="4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7175" y="0"/>
            <a:ext cx="10018713" cy="847165"/>
          </a:xfrm>
        </p:spPr>
        <p:txBody>
          <a:bodyPr>
            <a:normAutofit/>
          </a:bodyPr>
          <a:lstStyle/>
          <a:p>
            <a:r>
              <a:rPr lang="en-US" b="1" dirty="0"/>
              <a:t>ENGINEERING AND PROFESSIONALISM</a:t>
            </a:r>
          </a:p>
        </p:txBody>
      </p:sp>
      <p:sp>
        <p:nvSpPr>
          <p:cNvPr id="3" name="Content Placeholder 2"/>
          <p:cNvSpPr>
            <a:spLocks noGrp="1"/>
          </p:cNvSpPr>
          <p:nvPr>
            <p:ph idx="1"/>
          </p:nvPr>
        </p:nvSpPr>
        <p:spPr>
          <a:xfrm>
            <a:off x="1577176" y="1183341"/>
            <a:ext cx="10018713" cy="5580530"/>
          </a:xfrm>
        </p:spPr>
        <p:txBody>
          <a:bodyPr/>
          <a:lstStyle/>
          <a:p>
            <a:r>
              <a:rPr lang="en-US" b="1" dirty="0">
                <a:solidFill>
                  <a:srgbClr val="0000FF"/>
                </a:solidFill>
              </a:rPr>
              <a:t>IS ENGINEERING A TRUE PROFESSION ???</a:t>
            </a:r>
          </a:p>
          <a:p>
            <a:pPr marL="457200" indent="-457200">
              <a:buAutoNum type="arabicPeriod"/>
            </a:pPr>
            <a:r>
              <a:rPr lang="en-US" dirty="0"/>
              <a:t>Engineers have extensive training</a:t>
            </a:r>
          </a:p>
          <a:p>
            <a:pPr marL="457200" indent="-457200">
              <a:buAutoNum type="arabicPeriod"/>
            </a:pPr>
            <a:r>
              <a:rPr lang="en-US" dirty="0"/>
              <a:t>Engineers have the knowledge and skills that are vital to the public</a:t>
            </a:r>
          </a:p>
          <a:p>
            <a:pPr marL="457200" indent="-457200">
              <a:buAutoNum type="arabicPeriod"/>
            </a:pPr>
            <a:r>
              <a:rPr lang="en-US" dirty="0"/>
              <a:t>Engineers have the right to practice at a responsible level once they become professionally qualified, i.e. Chartered or Professional Engineers</a:t>
            </a:r>
          </a:p>
          <a:p>
            <a:pPr marL="914400" lvl="1" indent="-457200">
              <a:buFont typeface="+mj-lt"/>
              <a:buAutoNum type="alphaLcPeriod"/>
            </a:pPr>
            <a:r>
              <a:rPr lang="en-US" dirty="0"/>
              <a:t>With Engineering Council Sri Lanka the practice becomes more controlled</a:t>
            </a:r>
          </a:p>
          <a:p>
            <a:pPr marL="457200" indent="-457200">
              <a:buFont typeface="+mj-lt"/>
              <a:buAutoNum type="arabicPeriod"/>
            </a:pPr>
            <a:r>
              <a:rPr lang="en-US" dirty="0"/>
              <a:t>Engineers are expected to comply with the Code of Ethics of the Institution of Engineers, Sri Lanka</a:t>
            </a:r>
          </a:p>
          <a:p>
            <a:pPr marL="457200" indent="-457200">
              <a:buFont typeface="+mj-lt"/>
              <a:buAutoNum type="arabicPeriod"/>
            </a:pPr>
            <a:r>
              <a:rPr lang="en-US" dirty="0"/>
              <a:t> Engineers may not have a great degree of autonomy when working in State or Private sector organizations</a:t>
            </a:r>
          </a:p>
          <a:p>
            <a:pPr marL="0" indent="0">
              <a:buNone/>
            </a:pPr>
            <a:endParaRPr lang="en-US" dirty="0"/>
          </a:p>
        </p:txBody>
      </p:sp>
      <p:sp>
        <p:nvSpPr>
          <p:cNvPr id="4" name="Slide Number Placeholder 3">
            <a:extLst>
              <a:ext uri="{FF2B5EF4-FFF2-40B4-BE49-F238E27FC236}">
                <a16:creationId xmlns:a16="http://schemas.microsoft.com/office/drawing/2014/main" id="{58188AC1-C9A4-4BCC-AA81-8D87F4D750FE}"/>
              </a:ext>
            </a:extLst>
          </p:cNvPr>
          <p:cNvSpPr>
            <a:spLocks noGrp="1"/>
          </p:cNvSpPr>
          <p:nvPr>
            <p:ph type="sldNum" sz="quarter" idx="12"/>
          </p:nvPr>
        </p:nvSpPr>
        <p:spPr/>
        <p:txBody>
          <a:bodyPr/>
          <a:lstStyle/>
          <a:p>
            <a:fld id="{2A7B8353-B497-4507-B4C1-586B48F14D44}" type="slidenum">
              <a:rPr lang="en-US" smtClean="0"/>
              <a:t>9</a:t>
            </a:fld>
            <a:endParaRPr lang="en-US" dirty="0"/>
          </a:p>
        </p:txBody>
      </p:sp>
    </p:spTree>
    <p:extLst>
      <p:ext uri="{BB962C8B-B14F-4D97-AF65-F5344CB8AC3E}">
        <p14:creationId xmlns:p14="http://schemas.microsoft.com/office/powerpoint/2010/main" val="3530336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6" end="6"/>
                                            </p:txEl>
                                          </p:spTgt>
                                        </p:tgtEl>
                                        <p:attrNameLst>
                                          <p:attrName>style.visibility</p:attrName>
                                        </p:attrNameLst>
                                      </p:cBhvr>
                                      <p:to>
                                        <p:strVal val="visible"/>
                                      </p:to>
                                    </p:set>
                                    <p:animEffect transition="in" filter="fade">
                                      <p:cBhvr>
                                        <p:cTn id="40" dur="1000"/>
                                        <p:tgtEl>
                                          <p:spTgt spid="3">
                                            <p:txEl>
                                              <p:pRg st="6" end="6"/>
                                            </p:txEl>
                                          </p:spTgt>
                                        </p:tgtEl>
                                      </p:cBhvr>
                                    </p:animEffect>
                                    <p:anim calcmode="lin" valueType="num">
                                      <p:cBhvr>
                                        <p:cTn id="4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4167</TotalTime>
  <Words>2610</Words>
  <Application>Microsoft Office PowerPoint</Application>
  <PresentationFormat>Widescreen</PresentationFormat>
  <Paragraphs>313</Paragraphs>
  <Slides>30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Corbel</vt:lpstr>
      <vt:lpstr>Parallax</vt:lpstr>
      <vt:lpstr>THE PROFESSIONAL     THE KOTHELAWELA DEFENCE UNIVERSITY 25th January 2024</vt:lpstr>
      <vt:lpstr>TOPICS</vt:lpstr>
      <vt:lpstr>THE PROFESSIONAL</vt:lpstr>
      <vt:lpstr>THE PROFESSIONAL</vt:lpstr>
      <vt:lpstr>THE PROFESSIONAL</vt:lpstr>
      <vt:lpstr>THE PROFESSIONAL</vt:lpstr>
      <vt:lpstr>PowerPoint Presentation</vt:lpstr>
      <vt:lpstr> PROFESSIONS AS SOCIAL PRACTICES</vt:lpstr>
      <vt:lpstr>ENGINEERING AND PROFESSIONALISM</vt:lpstr>
      <vt:lpstr>ENGINEERING AND PROFESSIONALISM</vt:lpstr>
      <vt:lpstr>MODELS OF PROFESSIONALISM</vt:lpstr>
      <vt:lpstr>MODELS OF PROFESSIONALISM</vt:lpstr>
      <vt:lpstr>MODELS OF PROFESSIONALISM</vt:lpstr>
      <vt:lpstr>MODELS OF PROFESSIONALISM</vt:lpstr>
      <vt:lpstr>PROFESSIONAL ETHICS</vt:lpstr>
      <vt:lpstr>PROFESSIONAL ETHICS</vt:lpstr>
      <vt:lpstr>PREVENTIVE ETHICS</vt:lpstr>
      <vt:lpstr>PREVENTIVE ETHICS</vt:lpstr>
      <vt:lpstr>ASPIRATIONAL ETHICS</vt:lpstr>
      <vt:lpstr>ASPIRATIONAL ETHICS</vt:lpstr>
      <vt:lpstr>ASPIRATIONAL ETHICS</vt:lpstr>
      <vt:lpstr>ASPIRATIONAL ETHICS</vt:lpstr>
      <vt:lpstr>ASPIRATIONAL ETHICS &amp; PROFESSIONAL CHARACTER : THE GOOD ENGINEER</vt:lpstr>
      <vt:lpstr>ASPIRATIONAL ETHICS &amp; PROFESSIONAL CHARACTER : THE GOOD ENGINEER</vt:lpstr>
      <vt:lpstr>CHARACTERISTICS OF THE PROFESSIONAL</vt:lpstr>
      <vt:lpstr>GRADUATE ATTRIBUTES</vt:lpstr>
      <vt:lpstr>Deontological Ethics</vt:lpstr>
      <vt:lpstr>Acknowledgement</vt:lpstr>
      <vt:lpstr>PowerPoint Presentation</vt:lpstr>
      <vt:lpstr>THANK YOU !!!!</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Russel De Zilwa</cp:lastModifiedBy>
  <cp:revision>129</cp:revision>
  <dcterms:created xsi:type="dcterms:W3CDTF">2019-11-15T05:24:32Z</dcterms:created>
  <dcterms:modified xsi:type="dcterms:W3CDTF">2024-01-25T05:01:30Z</dcterms:modified>
</cp:coreProperties>
</file>